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711" r:id="rId3"/>
  </p:sldMasterIdLst>
  <p:notesMasterIdLst>
    <p:notesMasterId r:id="rId66"/>
  </p:notesMasterIdLst>
  <p:handoutMasterIdLst>
    <p:handoutMasterId r:id="rId67"/>
  </p:handoutMasterIdLst>
  <p:sldIdLst>
    <p:sldId id="329" r:id="rId4"/>
    <p:sldId id="423" r:id="rId5"/>
    <p:sldId id="296" r:id="rId6"/>
    <p:sldId id="375" r:id="rId7"/>
    <p:sldId id="400" r:id="rId8"/>
    <p:sldId id="376" r:id="rId9"/>
    <p:sldId id="388" r:id="rId10"/>
    <p:sldId id="394" r:id="rId11"/>
    <p:sldId id="424" r:id="rId12"/>
    <p:sldId id="403" r:id="rId13"/>
    <p:sldId id="404" r:id="rId14"/>
    <p:sldId id="405" r:id="rId15"/>
    <p:sldId id="401" r:id="rId16"/>
    <p:sldId id="392" r:id="rId17"/>
    <p:sldId id="377" r:id="rId18"/>
    <p:sldId id="353" r:id="rId19"/>
    <p:sldId id="383" r:id="rId20"/>
    <p:sldId id="385" r:id="rId21"/>
    <p:sldId id="381" r:id="rId22"/>
    <p:sldId id="386" r:id="rId23"/>
    <p:sldId id="387" r:id="rId24"/>
    <p:sldId id="425" r:id="rId25"/>
    <p:sldId id="427" r:id="rId26"/>
    <p:sldId id="426" r:id="rId27"/>
    <p:sldId id="435" r:id="rId28"/>
    <p:sldId id="428" r:id="rId29"/>
    <p:sldId id="429" r:id="rId30"/>
    <p:sldId id="431" r:id="rId31"/>
    <p:sldId id="436" r:id="rId32"/>
    <p:sldId id="432" r:id="rId33"/>
    <p:sldId id="437" r:id="rId34"/>
    <p:sldId id="433" r:id="rId35"/>
    <p:sldId id="438" r:id="rId36"/>
    <p:sldId id="434" r:id="rId37"/>
    <p:sldId id="439" r:id="rId38"/>
    <p:sldId id="430" r:id="rId39"/>
    <p:sldId id="393" r:id="rId40"/>
    <p:sldId id="364" r:id="rId41"/>
    <p:sldId id="395" r:id="rId42"/>
    <p:sldId id="396" r:id="rId43"/>
    <p:sldId id="399" r:id="rId44"/>
    <p:sldId id="339" r:id="rId45"/>
    <p:sldId id="358" r:id="rId46"/>
    <p:sldId id="389" r:id="rId47"/>
    <p:sldId id="390" r:id="rId48"/>
    <p:sldId id="384" r:id="rId49"/>
    <p:sldId id="406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  <a:srgbClr val="9A0000"/>
    <a:srgbClr val="E6B9B8"/>
    <a:srgbClr val="9BBB59"/>
    <a:srgbClr val="FFC9C9"/>
    <a:srgbClr val="CC3300"/>
    <a:srgbClr val="0000FF"/>
    <a:srgbClr val="E9F3FF"/>
    <a:srgbClr val="FFE6E6"/>
    <a:srgbClr val="F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2" autoAdjust="0"/>
    <p:restoredTop sz="86328" autoAdjust="0"/>
  </p:normalViewPr>
  <p:slideViewPr>
    <p:cSldViewPr snapToGrid="0" snapToObjects="1">
      <p:cViewPr varScale="1">
        <p:scale>
          <a:sx n="112" d="100"/>
          <a:sy n="112" d="100"/>
        </p:scale>
        <p:origin x="-632" y="-112"/>
      </p:cViewPr>
      <p:guideLst>
        <p:guide orient="horz" pos="2338"/>
        <p:guide pos="3312"/>
      </p:guideLst>
    </p:cSldViewPr>
  </p:slideViewPr>
  <p:outlineViewPr>
    <p:cViewPr>
      <p:scale>
        <a:sx n="33" d="100"/>
        <a:sy n="33" d="100"/>
      </p:scale>
      <p:origin x="0" y="5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1"/>
    </p:cViewPr>
  </p:sorterViewPr>
  <p:notesViewPr>
    <p:cSldViewPr snapToGrid="0" snapToObjects="1" showGuides="1">
      <p:cViewPr varScale="1">
        <p:scale>
          <a:sx n="43" d="100"/>
          <a:sy n="43" d="100"/>
        </p:scale>
        <p:origin x="-2155" y="-6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(SCO)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D8359621-43AA-4458-BE62-816DB8A852C6}" type="presOf" srcId="{D2BF12BE-2569-4CC8-B783-FB6C6E565549}" destId="{E7FE14FB-2624-452F-9858-EEB19738E196}" srcOrd="1" destOrd="0" presId="urn:microsoft.com/office/officeart/2005/8/layout/list1"/>
    <dgm:cxn modelId="{65D9650B-1F76-4DA2-9EA8-10497A17FC62}" type="presOf" srcId="{2FEACFB3-EE23-47A6-9E18-3B0E881338C1}" destId="{73A66077-D89A-4BA2-9AFC-BE084E8F70D9}" srcOrd="1" destOrd="0" presId="urn:microsoft.com/office/officeart/2005/8/layout/list1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A19584EB-EB42-4543-B739-CC49FB9CD4D4}" type="presOf" srcId="{E11F01EC-473D-4FCB-BA53-8E08EBC4964F}" destId="{CFBB5009-92AB-4B0C-A88C-8645282E8AE9}" srcOrd="0" destOrd="0" presId="urn:microsoft.com/office/officeart/2005/8/layout/list1"/>
    <dgm:cxn modelId="{D47246C3-9345-4D86-81EF-214EDA5DB9C7}" type="presOf" srcId="{2FEACFB3-EE23-47A6-9E18-3B0E881338C1}" destId="{F6365433-7144-49BC-A3CB-EA87C085C97A}" srcOrd="0" destOrd="0" presId="urn:microsoft.com/office/officeart/2005/8/layout/list1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CA1B141-3802-4025-AE8C-27F0D6CE7EEB}" type="presOf" srcId="{42886676-BB95-40BB-BFFF-678A4207863E}" destId="{0F98A533-8859-4C7E-ADC9-C89B1E62FA35}" srcOrd="0" destOrd="3" presId="urn:microsoft.com/office/officeart/2005/8/layout/list1"/>
    <dgm:cxn modelId="{4BAE07F2-5919-43B0-A858-2E4F72B63B16}" type="presOf" srcId="{2CEA998E-0DEC-4C99-A674-05AE08C558F3}" destId="{900E6BCC-07A1-423E-93C6-8174101099D0}" srcOrd="0" destOrd="5" presId="urn:microsoft.com/office/officeart/2005/8/layout/list1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DAEDC1A6-4E1D-44F5-958B-B7514302F486}" type="presOf" srcId="{BD12393B-4B49-48FA-9262-A85C76C48381}" destId="{A5321278-46C3-43D8-B7CE-E4E142EFB29D}" srcOrd="0" destOrd="0" presId="urn:microsoft.com/office/officeart/2005/8/layout/list1"/>
    <dgm:cxn modelId="{3B73C5D2-1C77-4CBD-90A4-86451D32554D}" type="presOf" srcId="{CB257101-8B71-4BF3-A0AE-FFE725530CCD}" destId="{0F98A533-8859-4C7E-ADC9-C89B1E62FA35}" srcOrd="0" destOrd="1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692EEDDE-45C9-490F-A43A-2239FB7ECBAD}" type="presOf" srcId="{55DF7983-625C-4795-A0EE-D8A4647B636F}" destId="{900E6BCC-07A1-423E-93C6-8174101099D0}" srcOrd="0" destOrd="3" presId="urn:microsoft.com/office/officeart/2005/8/layout/list1"/>
    <dgm:cxn modelId="{64281FE6-FF3C-4DF5-B8B9-89ECE7A344C5}" type="presOf" srcId="{EB6F494A-8479-458D-B905-502C6C110718}" destId="{691A9333-0ECA-4816-BA55-28F0AB8342D2}" srcOrd="0" destOrd="0" presId="urn:microsoft.com/office/officeart/2005/8/layout/list1"/>
    <dgm:cxn modelId="{97D61FA1-9185-47A8-BA8F-594E5F91A2DC}" type="presOf" srcId="{145E7724-01DB-492C-8170-557D4FA047B2}" destId="{691A9333-0ECA-4816-BA55-28F0AB8342D2}" srcOrd="0" destOrd="4" presId="urn:microsoft.com/office/officeart/2005/8/layout/list1"/>
    <dgm:cxn modelId="{E9DFDABE-9ED8-4E0F-BE91-F6DD4014C024}" type="presOf" srcId="{71826EF3-6967-476D-B937-3E1F54D4C9EB}" destId="{0F98A533-8859-4C7E-ADC9-C89B1E62FA35}" srcOrd="0" destOrd="4" presId="urn:microsoft.com/office/officeart/2005/8/layout/list1"/>
    <dgm:cxn modelId="{3701EE63-25D7-4080-8E90-8A43327BB851}" type="presOf" srcId="{F875CB08-15F5-4188-BF1F-3CEACB2A2341}" destId="{691A9333-0ECA-4816-BA55-28F0AB8342D2}" srcOrd="0" destOrd="2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981DD47B-E40A-4ADF-8F3D-0C75B5B11F01}" type="presOf" srcId="{8E7295CB-FAB8-4039-8C2D-3E05C2C2492C}" destId="{900E6BCC-07A1-423E-93C6-8174101099D0}" srcOrd="0" destOrd="4" presId="urn:microsoft.com/office/officeart/2005/8/layout/list1"/>
    <dgm:cxn modelId="{AC973D79-90D7-4235-B71C-1F2CB5B3C4E6}" type="presOf" srcId="{67738E8C-AC9F-41B9-A6FA-832D95C04053}" destId="{900E6BCC-07A1-423E-93C6-8174101099D0}" srcOrd="0" destOrd="0" presId="urn:microsoft.com/office/officeart/2005/8/layout/list1"/>
    <dgm:cxn modelId="{F32BF773-9370-465F-B434-6F56AD12F8B5}" type="presOf" srcId="{D2BF12BE-2569-4CC8-B783-FB6C6E565549}" destId="{F1AB9529-45F0-445B-BE63-6FF0720C800F}" srcOrd="0" destOrd="0" presId="urn:microsoft.com/office/officeart/2005/8/layout/list1"/>
    <dgm:cxn modelId="{82A5C8A0-0BE4-451D-ADB9-7F187572B16D}" type="presOf" srcId="{041076F5-D493-405E-9E36-B15C3F1A0E9A}" destId="{691A9333-0ECA-4816-BA55-28F0AB8342D2}" srcOrd="0" destOrd="3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FF0F233-B238-4DD6-9661-6AA4C97488C0}" type="presOf" srcId="{7928A302-114A-48B9-9A94-F288778A0AF0}" destId="{900E6BCC-07A1-423E-93C6-8174101099D0}" srcOrd="0" destOrd="1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2FB97B98-D81B-4DD5-BF2B-1082C5787E30}" type="presOf" srcId="{E92E1447-8D79-406C-A92F-888A4A6F377A}" destId="{0F98A533-8859-4C7E-ADC9-C89B1E62FA35}" srcOrd="0" destOrd="0" presId="urn:microsoft.com/office/officeart/2005/8/layout/list1"/>
    <dgm:cxn modelId="{72C5164E-4056-4CC3-B0F0-39AA9B9D2BB5}" type="presOf" srcId="{FDBDBC1A-3B0E-42DB-9DEA-2D9BADC4FF59}" destId="{691A9333-0ECA-4816-BA55-28F0AB8342D2}" srcOrd="0" destOrd="1" presId="urn:microsoft.com/office/officeart/2005/8/layout/list1"/>
    <dgm:cxn modelId="{67AA0497-4B91-4972-A170-5D0D6F04739F}" type="presOf" srcId="{C2B95451-B803-4A20-A475-C07264538CD9}" destId="{0F98A533-8859-4C7E-ADC9-C89B1E62FA35}" srcOrd="0" destOrd="2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2840F7D1-EAE6-428E-BE6F-18FFA5167916}" type="presOf" srcId="{ED379AE7-B00E-42CF-94D4-28B51918FFD3}" destId="{900E6BCC-07A1-423E-93C6-8174101099D0}" srcOrd="0" destOrd="2" presId="urn:microsoft.com/office/officeart/2005/8/layout/list1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7C9381A7-A6DB-4C39-9F66-86D94D3C1619}" type="presOf" srcId="{BD12393B-4B49-48FA-9262-A85C76C48381}" destId="{0F048B18-AAC2-43BE-AEB3-ACC0A0940854}" srcOrd="1" destOrd="0" presId="urn:microsoft.com/office/officeart/2005/8/layout/list1"/>
    <dgm:cxn modelId="{44DCF107-2C72-48DC-9C5A-9C1C029AF779}" type="presParOf" srcId="{CFBB5009-92AB-4B0C-A88C-8645282E8AE9}" destId="{299C9C41-7735-4A06-9753-8FEF6F139FF7}" srcOrd="0" destOrd="0" presId="urn:microsoft.com/office/officeart/2005/8/layout/list1"/>
    <dgm:cxn modelId="{3C18CE3C-149E-48C4-8C02-1C8A7987501A}" type="presParOf" srcId="{299C9C41-7735-4A06-9753-8FEF6F139FF7}" destId="{F1AB9529-45F0-445B-BE63-6FF0720C800F}" srcOrd="0" destOrd="0" presId="urn:microsoft.com/office/officeart/2005/8/layout/list1"/>
    <dgm:cxn modelId="{03F1903D-FAD9-49CA-BF2E-005CB68A8406}" type="presParOf" srcId="{299C9C41-7735-4A06-9753-8FEF6F139FF7}" destId="{E7FE14FB-2624-452F-9858-EEB19738E196}" srcOrd="1" destOrd="0" presId="urn:microsoft.com/office/officeart/2005/8/layout/list1"/>
    <dgm:cxn modelId="{E2B0AA24-AFC6-4A46-9F3D-E2FCB3BC24E8}" type="presParOf" srcId="{CFBB5009-92AB-4B0C-A88C-8645282E8AE9}" destId="{B364A1E3-919C-4438-A2AA-1C782EE7FD6D}" srcOrd="1" destOrd="0" presId="urn:microsoft.com/office/officeart/2005/8/layout/list1"/>
    <dgm:cxn modelId="{C7A178EA-41FA-4CF0-AAB4-B1FAAB748401}" type="presParOf" srcId="{CFBB5009-92AB-4B0C-A88C-8645282E8AE9}" destId="{0F98A533-8859-4C7E-ADC9-C89B1E62FA35}" srcOrd="2" destOrd="0" presId="urn:microsoft.com/office/officeart/2005/8/layout/list1"/>
    <dgm:cxn modelId="{6AFA81B3-9DEB-4A33-BB9E-EA4306D4E58D}" type="presParOf" srcId="{CFBB5009-92AB-4B0C-A88C-8645282E8AE9}" destId="{4F950861-BCBC-4167-A28B-10713FFEE484}" srcOrd="3" destOrd="0" presId="urn:microsoft.com/office/officeart/2005/8/layout/list1"/>
    <dgm:cxn modelId="{9B9887AB-4FA6-43D9-B387-98DAB5C269F5}" type="presParOf" srcId="{CFBB5009-92AB-4B0C-A88C-8645282E8AE9}" destId="{425785DD-F79A-4AD5-A547-8A04FBA039FC}" srcOrd="4" destOrd="0" presId="urn:microsoft.com/office/officeart/2005/8/layout/list1"/>
    <dgm:cxn modelId="{73A8BAD5-499E-4700-9A31-C77A1710AAEF}" type="presParOf" srcId="{425785DD-F79A-4AD5-A547-8A04FBA039FC}" destId="{F6365433-7144-49BC-A3CB-EA87C085C97A}" srcOrd="0" destOrd="0" presId="urn:microsoft.com/office/officeart/2005/8/layout/list1"/>
    <dgm:cxn modelId="{415043FC-1773-45C2-B5AB-FB28FBBE1E61}" type="presParOf" srcId="{425785DD-F79A-4AD5-A547-8A04FBA039FC}" destId="{73A66077-D89A-4BA2-9AFC-BE084E8F70D9}" srcOrd="1" destOrd="0" presId="urn:microsoft.com/office/officeart/2005/8/layout/list1"/>
    <dgm:cxn modelId="{A571C635-75A7-43A3-9760-075F6DFE879B}" type="presParOf" srcId="{CFBB5009-92AB-4B0C-A88C-8645282E8AE9}" destId="{33093E23-8F40-4BA5-9927-6C6D3E24856E}" srcOrd="5" destOrd="0" presId="urn:microsoft.com/office/officeart/2005/8/layout/list1"/>
    <dgm:cxn modelId="{B452BD6C-FBED-48B0-88A9-0ADB5D992F81}" type="presParOf" srcId="{CFBB5009-92AB-4B0C-A88C-8645282E8AE9}" destId="{900E6BCC-07A1-423E-93C6-8174101099D0}" srcOrd="6" destOrd="0" presId="urn:microsoft.com/office/officeart/2005/8/layout/list1"/>
    <dgm:cxn modelId="{F9D6DDB7-C791-41B9-9939-9B7F49A233D3}" type="presParOf" srcId="{CFBB5009-92AB-4B0C-A88C-8645282E8AE9}" destId="{39ACFD80-1392-4B18-80CD-CDC296407570}" srcOrd="7" destOrd="0" presId="urn:microsoft.com/office/officeart/2005/8/layout/list1"/>
    <dgm:cxn modelId="{C4D12D9C-DAAD-47D5-8FA5-17595AF49B52}" type="presParOf" srcId="{CFBB5009-92AB-4B0C-A88C-8645282E8AE9}" destId="{116EA5C1-4F20-4454-A50F-2DA2A5882C3A}" srcOrd="8" destOrd="0" presId="urn:microsoft.com/office/officeart/2005/8/layout/list1"/>
    <dgm:cxn modelId="{C3D1D28A-2024-4CDA-8F43-FE190FF56885}" type="presParOf" srcId="{116EA5C1-4F20-4454-A50F-2DA2A5882C3A}" destId="{A5321278-46C3-43D8-B7CE-E4E142EFB29D}" srcOrd="0" destOrd="0" presId="urn:microsoft.com/office/officeart/2005/8/layout/list1"/>
    <dgm:cxn modelId="{9A7E6E9F-BA04-4089-891B-5C11785D0AF2}" type="presParOf" srcId="{116EA5C1-4F20-4454-A50F-2DA2A5882C3A}" destId="{0F048B18-AAC2-43BE-AEB3-ACC0A0940854}" srcOrd="1" destOrd="0" presId="urn:microsoft.com/office/officeart/2005/8/layout/list1"/>
    <dgm:cxn modelId="{C4F4C883-E2EB-4FAF-9E8F-1E437C25EA1C}" type="presParOf" srcId="{CFBB5009-92AB-4B0C-A88C-8645282E8AE9}" destId="{E744B678-B5EF-4BF5-B845-0F803E49F5A2}" srcOrd="9" destOrd="0" presId="urn:microsoft.com/office/officeart/2005/8/layout/list1"/>
    <dgm:cxn modelId="{6AC78966-19B8-4849-B98C-9821348AE5BB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6CC3C-C877-426A-9501-A86ECFAC438C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99A60-D5BC-41A2-937D-F6AFA38B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6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C3792C4-4A6E-496A-A6C4-BBF86BCA19ED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42FD228-BDB5-40C9-AC8D-49719467B4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FD228-BDB5-40C9-AC8D-49719467B4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2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FD228-BDB5-40C9-AC8D-49719467B47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7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3B215A-EE4C-412B-BAC8-B7A51B3A6E4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3B215A-EE4C-412B-BAC8-B7A51B3A6E4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65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268D3E-2080-4796-86D0-5B56E704667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This is efficient testing since it is dynamic, relevant and saves time and money from a fixed regression baseline.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268D3E-2080-4796-86D0-5B56E704667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system creates a smart regression module that parses the change log file in Jenkins and selects test cases to run.</a:t>
            </a:r>
          </a:p>
          <a:p>
            <a:pPr lvl="0"/>
            <a:r>
              <a:rPr lang="en-US" dirty="0" smtClean="0"/>
              <a:t>The mapping of functionality to test cases can be done in text files, using code coverage tools or mapping user stories to test cases.</a:t>
            </a:r>
          </a:p>
          <a:p>
            <a:pPr lvl="0"/>
            <a:r>
              <a:rPr lang="en-US" dirty="0" smtClean="0"/>
              <a:t>Finally, a job is scheduled using Cisco standard tools with only a SUBSET of relevant test cases. </a:t>
            </a:r>
          </a:p>
          <a:p>
            <a:r>
              <a:rPr lang="en-US" dirty="0" smtClean="0"/>
              <a:t>This is efficient testing since it is dynamic, relevant and saves time and money from a fixed regression baseline.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3B215A-EE4C-412B-BAC8-B7A51B3A6E4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54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3B215A-EE4C-412B-BAC8-B7A51B3A6E4F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slide" Target="../slides/slide4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slide" Target="../slides/slide43.xml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7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450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5844550"/>
            <a:ext cx="31090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39" y="5840202"/>
            <a:ext cx="90017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6" y="5840202"/>
            <a:ext cx="90017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2" y="5840202"/>
            <a:ext cx="12363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39" y="5840202"/>
            <a:ext cx="80617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5654198"/>
            <a:ext cx="29282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5600088"/>
            <a:ext cx="2928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5525688"/>
            <a:ext cx="2928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5600088"/>
            <a:ext cx="2928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5654198"/>
            <a:ext cx="31090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5600088"/>
            <a:ext cx="296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5525688"/>
            <a:ext cx="296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5600088"/>
            <a:ext cx="296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5654198"/>
            <a:ext cx="29644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943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0" y="-2056029"/>
            <a:ext cx="9835191" cy="19379146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 dirty="0">
                <a:solidFill>
                  <a:schemeClr val="l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91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70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850350" y="6584514"/>
            <a:ext cx="72530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304800"/>
            <a:ext cx="631526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5749" y="6580410"/>
            <a:ext cx="25562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4782758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252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727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948636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948636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948636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6614159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661416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6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6708752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8318268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55" y="6210592"/>
            <a:ext cx="2854169" cy="6047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53" y="6210592"/>
            <a:ext cx="2854169" cy="60478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rId3" action="ppaction://hlinksldjump" tooltip="Concept"/>
          </p:cNvPr>
          <p:cNvSpPr txBox="1"/>
          <p:nvPr userDrawn="1"/>
        </p:nvSpPr>
        <p:spPr>
          <a:xfrm>
            <a:off x="173226" y="6232368"/>
            <a:ext cx="2769702" cy="60478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353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562600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638800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562600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6559732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776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562600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638800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562600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6537960"/>
            <a:ext cx="9129008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01" y="196770"/>
            <a:ext cx="8588861" cy="101577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29" y="892899"/>
            <a:ext cx="6619765" cy="527237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1253544125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rId8" action="ppaction://hlinksldjump" tooltip="Click to jump to this location in the presenta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55" y="6210592"/>
            <a:ext cx="2854169" cy="6047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53" y="6210592"/>
            <a:ext cx="2854169" cy="60478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rId8" action="ppaction://hlinksldjump" tooltip="Concept"/>
          </p:cNvPr>
          <p:cNvSpPr txBox="1"/>
          <p:nvPr userDrawn="1"/>
        </p:nvSpPr>
        <p:spPr>
          <a:xfrm>
            <a:off x="0" y="6232389"/>
            <a:ext cx="2769702" cy="60478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7557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187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3308943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23668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205602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78378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7439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4187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94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6738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57" y="3020518"/>
            <a:ext cx="8694295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583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29015"/>
            <a:ext cx="8588861" cy="8382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441345"/>
            <a:ext cx="8578850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242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18855"/>
            <a:ext cx="8588861" cy="8382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286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411242"/>
            <a:ext cx="375972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18855"/>
            <a:ext cx="8588861" cy="8382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3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4735551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36" y="1335313"/>
            <a:ext cx="83809" cy="49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874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29015"/>
            <a:ext cx="8588861" cy="8382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326"/>
          <p:cNvSpPr>
            <a:spLocks noChangeArrowheads="1"/>
          </p:cNvSpPr>
          <p:nvPr userDrawn="1"/>
        </p:nvSpPr>
        <p:spPr bwMode="auto">
          <a:xfrm>
            <a:off x="3183213" y="6584852"/>
            <a:ext cx="3148836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EDCS-1105623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599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310896"/>
            <a:ext cx="3895344" cy="841248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7275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98375"/>
            <a:ext cx="2633472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0" y="98375"/>
            <a:ext cx="2670175" cy="1150939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98375"/>
            <a:ext cx="2596896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0"/>
            <a:ext cx="2622550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600200"/>
            <a:ext cx="2633662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0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9493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39113"/>
            <a:ext cx="9144000" cy="2718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17315572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414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326"/>
          <p:cNvSpPr>
            <a:spLocks noChangeArrowheads="1"/>
          </p:cNvSpPr>
          <p:nvPr userDrawn="1"/>
        </p:nvSpPr>
        <p:spPr bwMode="auto">
          <a:xfrm>
            <a:off x="3183213" y="6584852"/>
            <a:ext cx="3148836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EDCS-1105623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092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523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27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8962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3" y="311150"/>
            <a:ext cx="908367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014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6141720"/>
            <a:ext cx="9156700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7111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63" y="6580409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63" y="6580409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6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51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742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1229563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8260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855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10896"/>
            <a:ext cx="8474869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835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880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46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778669"/>
            <a:ext cx="597103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650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586620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326"/>
          <p:cNvSpPr>
            <a:spLocks noChangeArrowheads="1"/>
          </p:cNvSpPr>
          <p:nvPr userDrawn="1"/>
        </p:nvSpPr>
        <p:spPr bwMode="auto">
          <a:xfrm>
            <a:off x="3183213" y="6584852"/>
            <a:ext cx="3148836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EDCS-1105623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3511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604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848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07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145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394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91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70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62" y="658451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341799" y="304800"/>
            <a:ext cx="631526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ltGray">
          <a:xfrm>
            <a:off x="8621478" y="6580410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4782758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252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065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38328"/>
            <a:ext cx="8580923" cy="838200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>
            <a:off x="0" y="1685926"/>
            <a:ext cx="9144000" cy="4330822"/>
          </a:xfrm>
          <a:custGeom>
            <a:avLst/>
            <a:gdLst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  <a:gd name="connsiteX0" fmla="*/ 0 w 9144000"/>
              <a:gd name="connsiteY0" fmla="*/ 0 h 5008955"/>
              <a:gd name="connsiteX1" fmla="*/ 9144000 w 9144000"/>
              <a:gd name="connsiteY1" fmla="*/ 0 h 5008955"/>
              <a:gd name="connsiteX2" fmla="*/ 9144000 w 9144000"/>
              <a:gd name="connsiteY2" fmla="*/ 5008955 h 5008955"/>
              <a:gd name="connsiteX3" fmla="*/ 0 w 9144000"/>
              <a:gd name="connsiteY3" fmla="*/ 5008955 h 5008955"/>
              <a:gd name="connsiteX4" fmla="*/ 0 w 9144000"/>
              <a:gd name="connsiteY4" fmla="*/ 0 h 500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8955">
                <a:moveTo>
                  <a:pt x="0" y="0"/>
                </a:moveTo>
                <a:cubicBezTo>
                  <a:pt x="3000866" y="449704"/>
                  <a:pt x="6077146" y="361540"/>
                  <a:pt x="9144000" y="0"/>
                </a:cubicBezTo>
                <a:lnTo>
                  <a:pt x="9144000" y="5008955"/>
                </a:lnTo>
                <a:cubicBezTo>
                  <a:pt x="6086574" y="4697870"/>
                  <a:pt x="3048000" y="4679017"/>
                  <a:pt x="0" y="500895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B2F0"/>
              </a:gs>
              <a:gs pos="100000">
                <a:srgbClr val="96CA4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19456" y="1194963"/>
            <a:ext cx="82296" cy="49377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Pentagon 11"/>
          <p:cNvSpPr/>
          <p:nvPr userDrawn="1"/>
        </p:nvSpPr>
        <p:spPr>
          <a:xfrm>
            <a:off x="293421" y="6232252"/>
            <a:ext cx="8595360" cy="82296"/>
          </a:xfrm>
          <a:prstGeom prst="homePlate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Rounded Rectangle 12"/>
          <p:cNvSpPr/>
          <p:nvPr userDrawn="1"/>
        </p:nvSpPr>
        <p:spPr>
          <a:xfrm rot="16200000" flipV="1">
            <a:off x="2106925" y="-729619"/>
            <a:ext cx="4937760" cy="8961120"/>
          </a:xfrm>
          <a:prstGeom prst="roundRect">
            <a:avLst>
              <a:gd name="adj" fmla="val 2166"/>
            </a:avLst>
          </a:prstGeom>
          <a:gradFill flip="none" rotWithShape="1">
            <a:gsLst>
              <a:gs pos="0">
                <a:schemeClr val="accent3">
                  <a:lumMod val="25000"/>
                </a:schemeClr>
              </a:gs>
              <a:gs pos="100000">
                <a:schemeClr val="accent3">
                  <a:lumMod val="10000"/>
                </a:schemeClr>
              </a:gs>
            </a:gsLst>
            <a:lin ang="10800000" scaled="0"/>
            <a:tileRect/>
          </a:gra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220662" y="1282060"/>
            <a:ext cx="82296" cy="4937760"/>
          </a:xfrm>
          <a:prstGeom prst="rect">
            <a:avLst/>
          </a:prstGeom>
          <a:gradFill>
            <a:gsLst>
              <a:gs pos="0">
                <a:schemeClr val="tx2"/>
              </a:gs>
              <a:gs pos="67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555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10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 userDrawn="1"/>
        </p:nvSpPr>
        <p:spPr bwMode="hidden">
          <a:xfrm>
            <a:off x="0" y="3360738"/>
            <a:ext cx="9144000" cy="3497262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24" tIns="41061" rIns="82124" bIns="41061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1" y="304800"/>
            <a:ext cx="7435849" cy="8382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1" y="1186542"/>
            <a:ext cx="7435849" cy="3810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0" y="6372423"/>
            <a:ext cx="7461250" cy="307777"/>
          </a:xfrm>
        </p:spPr>
        <p:txBody>
          <a:bodyPr anchor="b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78689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3" y="5948638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5948638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948638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6614161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661416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7" y="6719452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6708754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8318270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3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5"/>
            <a:ext cx="9129008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799" y="301885"/>
            <a:ext cx="630141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4785927"/>
            <a:ext cx="8110268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675"/>
            <a:ext cx="8124560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2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3168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3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5"/>
            <a:ext cx="9129008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799" y="301885"/>
            <a:ext cx="630141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4785927"/>
            <a:ext cx="8110268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675"/>
            <a:ext cx="8124560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469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91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70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304800"/>
            <a:ext cx="631526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4782758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252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03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0" y="-2056029"/>
            <a:ext cx="9835191" cy="19379146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91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70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304800"/>
            <a:ext cx="631526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4782758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252"/>
            <a:ext cx="81126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422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3106740"/>
            <a:ext cx="8477250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58" y="3022901"/>
            <a:ext cx="8694295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417121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897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3106740"/>
            <a:ext cx="8477250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58" y="3022900"/>
            <a:ext cx="8694295" cy="172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774540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333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1273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339745"/>
            <a:ext cx="4021116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339745"/>
            <a:ext cx="4222440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723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1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011105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5"/>
            <a:ext cx="3236976" cy="646331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5" y="4736592"/>
            <a:ext cx="3237819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48896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459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083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0" y="310896"/>
            <a:ext cx="3896359" cy="8412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pic>
        <p:nvPicPr>
          <p:cNvPr id="10" name="Picture 9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015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600202"/>
            <a:ext cx="2622550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2"/>
            <a:ext cx="2633662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3" y="100584"/>
            <a:ext cx="2668457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399" y="100584"/>
            <a:ext cx="2599859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100584"/>
            <a:ext cx="2634158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477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6062116"/>
            <a:ext cx="7461250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9186079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517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4184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5852162"/>
            <a:ext cx="8112126" cy="38417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30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5151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4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0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301884"/>
            <a:ext cx="691030" cy="491082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83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6141722"/>
            <a:ext cx="9156700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7111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8348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4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6" y="5358903"/>
            <a:ext cx="8574685" cy="61436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604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83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579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6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4"/>
            <a:ext cx="4349918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691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877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3" y="311149"/>
            <a:ext cx="330200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311151"/>
            <a:ext cx="183873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311151"/>
            <a:ext cx="1838730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23161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37420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683659"/>
            <a:ext cx="1838730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676400"/>
            <a:ext cx="1838730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5182962"/>
            <a:ext cx="183873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5182962"/>
            <a:ext cx="1838730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289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8"/>
            <a:ext cx="8474869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1333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1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858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pic>
        <p:nvPicPr>
          <p:cNvPr id="37" name="Picture 36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786"/>
            <a:ext cx="9156700" cy="6856214"/>
          </a:xfrm>
          <a:prstGeom prst="rect">
            <a:avLst/>
          </a:prstGeom>
        </p:spPr>
      </p:pic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2916766" y="777240"/>
            <a:ext cx="5899416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6096000"/>
            <a:ext cx="631526" cy="447676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73303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786"/>
            <a:ext cx="9156700" cy="6856214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778669"/>
            <a:ext cx="442456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6096000"/>
            <a:ext cx="631526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2474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59" y="658451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</a:rPr>
              <a:t>© 2013 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45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5844550"/>
            <a:ext cx="31090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39" y="5840202"/>
            <a:ext cx="90017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6" y="5840202"/>
            <a:ext cx="90017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2" y="5840202"/>
            <a:ext cx="12363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39" y="5840202"/>
            <a:ext cx="80617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5654198"/>
            <a:ext cx="29282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5600088"/>
            <a:ext cx="2928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5525688"/>
            <a:ext cx="2928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5600088"/>
            <a:ext cx="2928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5654198"/>
            <a:ext cx="31090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5600088"/>
            <a:ext cx="296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5525688"/>
            <a:ext cx="296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5600088"/>
            <a:ext cx="296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5654198"/>
            <a:ext cx="29644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89286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331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3060490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708604"/>
            <a:ext cx="87485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09" y="3697606"/>
            <a:ext cx="253297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48" y="3697606"/>
            <a:ext cx="253297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59" y="3697606"/>
            <a:ext cx="34790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0" y="3697606"/>
            <a:ext cx="226849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3082440"/>
            <a:ext cx="82398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930181"/>
            <a:ext cx="82398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720823"/>
            <a:ext cx="82398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930181"/>
            <a:ext cx="82398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3" y="3082441"/>
            <a:ext cx="87485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2" y="2930181"/>
            <a:ext cx="83415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1" y="2720823"/>
            <a:ext cx="83415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698" y="2930181"/>
            <a:ext cx="83415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7" y="3082441"/>
            <a:ext cx="8341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198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5844550"/>
            <a:ext cx="31090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39" y="5840202"/>
            <a:ext cx="90017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6" y="5840202"/>
            <a:ext cx="90017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2" y="5840202"/>
            <a:ext cx="12363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39" y="5840202"/>
            <a:ext cx="80617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5654198"/>
            <a:ext cx="29282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5600088"/>
            <a:ext cx="2928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5525688"/>
            <a:ext cx="2928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5600088"/>
            <a:ext cx="2928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5654198"/>
            <a:ext cx="31090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5600088"/>
            <a:ext cx="296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5525688"/>
            <a:ext cx="296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5600088"/>
            <a:ext cx="296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5654198"/>
            <a:ext cx="29644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823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90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708604"/>
            <a:ext cx="87485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09" y="3697606"/>
            <a:ext cx="253297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48" y="3697606"/>
            <a:ext cx="253297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59" y="3697606"/>
            <a:ext cx="34790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0" y="3697606"/>
            <a:ext cx="226849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3082440"/>
            <a:ext cx="82398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930181"/>
            <a:ext cx="82398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720823"/>
            <a:ext cx="82398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930181"/>
            <a:ext cx="82398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3" y="3082441"/>
            <a:ext cx="87485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2" y="2930181"/>
            <a:ext cx="83415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1" y="2720823"/>
            <a:ext cx="83415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698" y="2930181"/>
            <a:ext cx="83415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7" y="3082441"/>
            <a:ext cx="8341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977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8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6.xml"/><Relationship Id="rId9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3.xml"/><Relationship Id="rId37" Type="http://schemas.openxmlformats.org/officeDocument/2006/relationships/theme" Target="../theme/theme2.xml"/><Relationship Id="rId38" Type="http://schemas.openxmlformats.org/officeDocument/2006/relationships/image" Target="../media/image2.jpeg"/><Relationship Id="rId39" Type="http://schemas.openxmlformats.org/officeDocument/2006/relationships/slide" Target="../slides/slide43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2.xml"/><Relationship Id="rId9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3" Type="http://schemas.openxmlformats.org/officeDocument/2006/relationships/theme" Target="../theme/theme3.xml"/><Relationship Id="rId34" Type="http://schemas.openxmlformats.org/officeDocument/2006/relationships/image" Target="../media/image7.jpeg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26C9-1C69-524C-9249-5A730DD37C9E}" type="datetimeFigureOut">
              <a:rPr lang="en-US" smtClean="0"/>
              <a:t>1/11/16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3FAFE-FF74-B443-9978-DC4965069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4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01" y="196770"/>
            <a:ext cx="8588861" cy="101577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01" y="1328170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55" y="6210592"/>
            <a:ext cx="2854169" cy="6047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53" y="6210592"/>
            <a:ext cx="2854169" cy="60478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rId39" action="ppaction://hlinksldjump" tooltip="Concept"/>
          </p:cNvPr>
          <p:cNvSpPr txBox="1"/>
          <p:nvPr/>
        </p:nvSpPr>
        <p:spPr>
          <a:xfrm>
            <a:off x="282083" y="6253219"/>
            <a:ext cx="2769702" cy="60478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6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744" r:id="rId34"/>
    <p:sldLayoutId id="2147483745" r:id="rId35"/>
    <p:sldLayoutId id="2147483746" r:id="rId36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4" cstate="print"/>
          <a:srcRect t="95236" r="2996"/>
          <a:stretch>
            <a:fillRect/>
          </a:stretch>
        </p:blipFill>
        <p:spPr>
          <a:xfrm>
            <a:off x="333375" y="6381456"/>
            <a:ext cx="8477250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432215"/>
            <a:ext cx="8580924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47"/>
            <a:ext cx="8580924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6" y="6586248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8" y="6584514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20939" y="6580410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6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0" Type="http://schemas.openxmlformats.org/officeDocument/2006/relationships/image" Target="../media/image17.jpe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172.22.102.88:8080/jacoco/coverage/reset" TargetMode="External"/><Relationship Id="rId3" Type="http://schemas.openxmlformats.org/officeDocument/2006/relationships/hyperlink" Target="http://172.22.102.88:8080/jacoco/coverage/repor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172.22.102.88:8080/jacoco/coverage/repor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172.22.102.88:8080/jacoco/coverage/repor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172.22.102.88:8080/jacoco/coverage/repor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172.22.102.88:8080/jacoco/coverage/repor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172.22.102.88:8080/jacoco/coverage/repor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cisco.webex.com/ciscosales/lsr.php?AT=pb&amp;SP=MC&amp;rID=72380902&amp;rKey=99ffc309dc5dc02c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hyperlink" Target="http://wwwin-eng.cisco.com/Eng/Core/7600/Presentations/WRT-SRT_on_c7600.ppt" TargetMode="External"/><Relationship Id="rId12" Type="http://schemas.openxmlformats.org/officeDocument/2006/relationships/hyperlink" Target="http://wwwin-eng.cisco.com/Eng/Quality/Cisco_Qual_Initiative/Software_Track/Veri-Validation/Presentations/srt.ppt" TargetMode="External"/><Relationship Id="rId13" Type="http://schemas.openxmlformats.org/officeDocument/2006/relationships/hyperlink" Target="http://wwwin-eng.cisco.com/Eng/STEP/SES/RuntimeInstrumentationforSRT.docx" TargetMode="External"/><Relationship Id="rId14" Type="http://schemas.openxmlformats.org/officeDocument/2006/relationships/hyperlink" Target="http://wwwin-eng.cisco.com/Eng/STEP/Tools/IOS_Dependency_Parser_System_spec.ppt" TargetMode="External"/><Relationship Id="rId15" Type="http://schemas.openxmlformats.org/officeDocument/2006/relationships/hyperlink" Target="http://wwwin-eng.cisco.com/Eng/SET/SES/srt_phase2.html" TargetMode="External"/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jenkins-ci.org/" TargetMode="External"/><Relationship Id="rId3" Type="http://schemas.openxmlformats.org/officeDocument/2006/relationships/hyperlink" Target="http://www.youtube.com/watch?v=4sANX9AhM8c" TargetMode="External"/><Relationship Id="rId4" Type="http://schemas.openxmlformats.org/officeDocument/2006/relationships/hyperlink" Target="http://www.google.com/patents/EP0684557A2?cl=en" TargetMode="External"/><Relationship Id="rId5" Type="http://schemas.openxmlformats.org/officeDocument/2006/relationships/hyperlink" Target="http://www.cse.ohio-state.edu/~biswass/files/informaticasurvey.pdf" TargetMode="External"/><Relationship Id="rId6" Type="http://schemas.openxmlformats.org/officeDocument/2006/relationships/hyperlink" Target="http://wwwin-eng.cisco.com/Eng/BEMRBU/WRT/WRT-SRT_Demo_Beta1.ppt" TargetMode="External"/><Relationship Id="rId7" Type="http://schemas.openxmlformats.org/officeDocument/2006/relationships/hyperlink" Target="http://wwwin-eng.cisco.com/Eng/CntlSvcs/DUETS/IOS_DUET/Presentations/irt_ios_duetf.ppt" TargetMode="External"/><Relationship Id="rId8" Type="http://schemas.openxmlformats.org/officeDocument/2006/relationships/hyperlink" Target="http://wwwin-eng.cisco.com/Eng/STEP/SRT/SW_Specs/SA-SRT-PRD-Rev1.doc" TargetMode="External"/><Relationship Id="rId9" Type="http://schemas.openxmlformats.org/officeDocument/2006/relationships/hyperlink" Target="http://wwwin-eng.cisco.com/Eng/STEP/SRT/Presentations/Selective_Regression_Tool_SVV.ppt" TargetMode="External"/><Relationship Id="rId10" Type="http://schemas.openxmlformats.org/officeDocument/2006/relationships/hyperlink" Target="http://wwwin-eng.cisco.com/Eng/ST3/TestTech/ATS/Presentations/Selective_Regression_Tool_SVV.ppt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Video Software Solution (VSS) Automation Team:</a:t>
            </a:r>
          </a:p>
          <a:p>
            <a:r>
              <a:rPr lang="en-US" smtClean="0"/>
              <a:t>Leon Zhao,  Abdelillah Asraoui , Hop Le, Peter Yu, Alan Pham,</a:t>
            </a:r>
          </a:p>
          <a:p>
            <a:r>
              <a:rPr lang="en-US" smtClean="0"/>
              <a:t>Mohammad Islam, Alejandro Avella, Eric Thorbjornsen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36383" y="1831740"/>
            <a:ext cx="8112650" cy="1098496"/>
          </a:xfrm>
        </p:spPr>
        <p:txBody>
          <a:bodyPr>
            <a:noAutofit/>
          </a:bodyPr>
          <a:lstStyle/>
          <a:p>
            <a:r>
              <a:rPr lang="en-US" sz="3200" dirty="0"/>
              <a:t>Code Coverage </a:t>
            </a:r>
            <a:r>
              <a:rPr lang="en-US" sz="3200" dirty="0" smtClean="0"/>
              <a:t>Improvement &amp;</a:t>
            </a:r>
          </a:p>
          <a:p>
            <a:r>
              <a:rPr lang="en-US" sz="3200" dirty="0" smtClean="0"/>
              <a:t>Continuous </a:t>
            </a:r>
            <a:r>
              <a:rPr lang="en-US" sz="3200" dirty="0"/>
              <a:t>Integration Dynamic Regression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October 22, 2013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" y="1673535"/>
            <a:ext cx="9144000" cy="1576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233363" algn="l"/>
            <a:r>
              <a:rPr lang="en-US" sz="4000" b="1" dirty="0" smtClean="0"/>
              <a:t>	</a:t>
            </a:r>
          </a:p>
          <a:p>
            <a:pPr indent="233363" algn="l"/>
            <a:endParaRPr 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14022962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Algorithmic Search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CCIT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uses input from User Story description along with Tags/keys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defined in the source code: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Methods, Variations, Dependencies and Error Handling.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Methods are also defined in the source code as in: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“@Annotation (id) Delete”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Extract these keys to generate new uses cases and scenarios.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69081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Algorithmic Search Cont.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RM</a:t>
            </a: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Channel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ADD, MODIFY …</a:t>
            </a:r>
          </a:p>
          <a:p>
            <a:pPr marL="0" indent="0">
              <a:buNone/>
            </a:pPr>
            <a:r>
              <a:rPr lang="en-US" sz="1600" b="1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RM</a:t>
            </a: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Channel Group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ADD, DELETE, MODIFY</a:t>
            </a:r>
          </a:p>
          <a:p>
            <a:pPr marL="0" indent="0">
              <a:buNone/>
            </a:pPr>
            <a:r>
              <a:rPr lang="en-US" sz="1600" b="1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putGrp</a:t>
            </a:r>
            <a:endParaRPr lang="en-US" sz="1600" b="1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ADD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MODIFY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Executing ADD use case , CC = 50%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Executing MODIFY use case =&gt; CC = 100%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495222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Database Mapping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Format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318499" y="3071970"/>
            <a:ext cx="2558263" cy="127399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Story id</a:t>
            </a:r>
          </a:p>
          <a:p>
            <a:pPr algn="ctr"/>
            <a:r>
              <a:rPr lang="en-US" dirty="0" smtClean="0"/>
              <a:t>Modules functions</a:t>
            </a:r>
          </a:p>
          <a:p>
            <a:pPr algn="ctr"/>
            <a:r>
              <a:rPr lang="en-US" dirty="0" smtClean="0"/>
              <a:t>Source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6762" y="3071970"/>
            <a:ext cx="3195263" cy="127399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Methods/Dependencies</a:t>
            </a:r>
            <a:endParaRPr lang="en-US" dirty="0"/>
          </a:p>
          <a:p>
            <a:pPr algn="ctr"/>
            <a:r>
              <a:rPr lang="en-US" dirty="0" smtClean="0"/>
              <a:t>Conditions/Variations</a:t>
            </a:r>
          </a:p>
          <a:p>
            <a:pPr algn="ctr"/>
            <a:r>
              <a:rPr lang="en-US" dirty="0" smtClean="0"/>
              <a:t>Error Handling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72025" y="3071968"/>
            <a:ext cx="2571878" cy="127399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5364168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/</a:t>
            </a:r>
            <a:r>
              <a:rPr lang="en-US" dirty="0" err="1" smtClean="0"/>
              <a:t>CIDR</a:t>
            </a:r>
            <a:r>
              <a:rPr lang="en-US" dirty="0" smtClean="0"/>
              <a:t> Flow Diagram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1.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CCIT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Parses in the Coverage Report in html or txt format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2. Identifies Modules and Functions with low coverage data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3. Parses User story Functions descriptions &amp; Test cases mapping                                                        in a DB (Rally User Stories)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4. Generate use cases and translates these to test cases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5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. Provides this mapping of Modules/functions &amp; Test cases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to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CIDR</a:t>
            </a:r>
            <a:endParaRPr lang="en-US" sz="1600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6.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CIDR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uses the Mapping for Dynamic Regression Selection.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7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. For the Legacy code,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CIDR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uses Functions/Test Cases Mapping obtained from reverse engineered code coverage.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8. When a new code change commit,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CIDR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will select the targeted test cases corresponding to the actual code change.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9.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CIDR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sends a notification when test report is completed.</a:t>
            </a:r>
          </a:p>
        </p:txBody>
      </p:sp>
    </p:spTree>
    <p:extLst>
      <p:ext uri="{BB962C8B-B14F-4D97-AF65-F5344CB8AC3E}">
        <p14:creationId xmlns:p14="http://schemas.microsoft.com/office/powerpoint/2010/main" val="105678514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/ </a:t>
            </a:r>
            <a:r>
              <a:rPr lang="en-US" dirty="0" err="1" smtClean="0"/>
              <a:t>CIDR</a:t>
            </a:r>
            <a:r>
              <a:rPr lang="en-US" dirty="0" smtClean="0"/>
              <a:t> Flow Diagram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2552" y="1469686"/>
            <a:ext cx="8578850" cy="4527655"/>
          </a:xfrm>
          <a:prstGeom prst="rect">
            <a:avLst/>
          </a:prstGeom>
          <a:solidFill>
            <a:srgbClr val="0096D6"/>
          </a:solidFill>
          <a:ln w="38100">
            <a:solidFill>
              <a:schemeClr val="bg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42752" y="1587304"/>
            <a:ext cx="1988318" cy="2036836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Code Coverage </a:t>
            </a:r>
          </a:p>
          <a:p>
            <a:pPr algn="ctr"/>
            <a:r>
              <a:rPr lang="en-US" sz="1600" dirty="0" smtClean="0"/>
              <a:t>Report</a:t>
            </a:r>
          </a:p>
          <a:p>
            <a:pPr algn="ctr"/>
            <a:r>
              <a:rPr lang="en-US" sz="1600" dirty="0" err="1"/>
              <a:t>Module1</a:t>
            </a:r>
            <a:endParaRPr lang="en-US" sz="1600" dirty="0"/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n1</a:t>
            </a:r>
            <a:r>
              <a:rPr lang="en-US" sz="1600" dirty="0" smtClean="0"/>
              <a:t>()  5%</a:t>
            </a:r>
            <a:endParaRPr lang="en-US" sz="1600" dirty="0"/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n2</a:t>
            </a:r>
            <a:r>
              <a:rPr lang="en-US" sz="1600" dirty="0" smtClean="0"/>
              <a:t>() </a:t>
            </a:r>
            <a:r>
              <a:rPr lang="en-US" sz="1600" dirty="0"/>
              <a:t>20%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n3</a:t>
            </a:r>
            <a:r>
              <a:rPr lang="en-US" sz="1600" dirty="0" smtClean="0"/>
              <a:t>() </a:t>
            </a:r>
            <a:r>
              <a:rPr lang="en-US" sz="1600" dirty="0"/>
              <a:t>98%</a:t>
            </a:r>
          </a:p>
          <a:p>
            <a:pPr algn="ctr"/>
            <a:r>
              <a:rPr lang="en-US" sz="1600" dirty="0"/>
              <a:t>…..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nn</a:t>
            </a:r>
            <a:r>
              <a:rPr lang="en-US" sz="1600" dirty="0" smtClean="0"/>
              <a:t>() </a:t>
            </a:r>
            <a:r>
              <a:rPr lang="en-US" sz="1600" dirty="0"/>
              <a:t>14%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713692" y="3733515"/>
            <a:ext cx="2095724" cy="217772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DB Rally User Story functions Mapping to test cases</a:t>
            </a:r>
          </a:p>
          <a:p>
            <a:pPr algn="ctr"/>
            <a:r>
              <a:rPr lang="en-US" sz="1400" dirty="0" smtClean="0"/>
              <a:t>Description</a:t>
            </a:r>
          </a:p>
          <a:p>
            <a:pPr algn="ctr"/>
            <a:r>
              <a:rPr lang="en-US" sz="1200" dirty="0" err="1" smtClean="0"/>
              <a:t>US100</a:t>
            </a:r>
            <a:endParaRPr lang="en-US" sz="1200" dirty="0" smtClean="0"/>
          </a:p>
          <a:p>
            <a:pPr algn="ctr"/>
            <a:r>
              <a:rPr lang="en-US" sz="1200" dirty="0" err="1" smtClean="0"/>
              <a:t>Bandwith</a:t>
            </a:r>
            <a:r>
              <a:rPr lang="en-US" sz="1200" dirty="0" smtClean="0"/>
              <a:t> function</a:t>
            </a:r>
          </a:p>
          <a:p>
            <a:pPr algn="ctr"/>
            <a:r>
              <a:rPr lang="en-US" sz="1200" dirty="0" err="1"/>
              <a:t>f</a:t>
            </a:r>
            <a:r>
              <a:rPr lang="en-US" sz="1200" dirty="0" err="1" smtClean="0"/>
              <a:t>n1</a:t>
            </a:r>
            <a:r>
              <a:rPr lang="en-US" sz="1200" dirty="0" smtClean="0"/>
              <a:t>()</a:t>
            </a:r>
          </a:p>
          <a:p>
            <a:pPr algn="ctr"/>
            <a:r>
              <a:rPr lang="en-US" sz="1200" dirty="0" smtClean="0"/>
              <a:t>Dependencies/Variations</a:t>
            </a:r>
          </a:p>
          <a:p>
            <a:pPr algn="ctr"/>
            <a:r>
              <a:rPr lang="en-US" sz="1200" dirty="0" smtClean="0"/>
              <a:t>Bitrate</a:t>
            </a:r>
          </a:p>
          <a:p>
            <a:pPr algn="ctr"/>
            <a:r>
              <a:rPr lang="en-US" sz="1200" dirty="0" smtClean="0"/>
              <a:t>Content</a:t>
            </a:r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3083741" y="4103038"/>
            <a:ext cx="1911116" cy="1558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Code Coverage Improvement Tool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CCIT</a:t>
            </a:r>
            <a:r>
              <a:rPr lang="en-US" sz="1400" dirty="0" smtClean="0"/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6616" y="3965863"/>
            <a:ext cx="1882588" cy="1945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New Test Cases/ User Story Mapping:</a:t>
            </a:r>
          </a:p>
          <a:p>
            <a:pPr algn="ctr"/>
            <a:r>
              <a:rPr lang="en-US" sz="1400" dirty="0" err="1" smtClean="0"/>
              <a:t>US100</a:t>
            </a:r>
            <a:endParaRPr lang="en-US" sz="1400" dirty="0" smtClean="0"/>
          </a:p>
          <a:p>
            <a:pPr algn="ctr"/>
            <a:r>
              <a:rPr lang="en-US" sz="1400" dirty="0" err="1" smtClean="0"/>
              <a:t>fn1</a:t>
            </a:r>
            <a:r>
              <a:rPr lang="en-US" sz="1400" dirty="0" smtClean="0"/>
              <a:t>()</a:t>
            </a:r>
          </a:p>
          <a:p>
            <a:pPr algn="ctr"/>
            <a:r>
              <a:rPr lang="en-US" sz="1400" dirty="0" err="1" smtClean="0"/>
              <a:t>Tc_bitrate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Tc_content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Tcn</a:t>
            </a:r>
            <a:endParaRPr lang="en-US" sz="1400" dirty="0" smtClean="0"/>
          </a:p>
          <a:p>
            <a:pPr algn="ctr"/>
            <a:endParaRPr lang="en-US" dirty="0" smtClean="0"/>
          </a:p>
        </p:txBody>
      </p:sp>
      <p:cxnSp>
        <p:nvCxnSpPr>
          <p:cNvPr id="28" name="Elbow Connector 27"/>
          <p:cNvCxnSpPr/>
          <p:nvPr/>
        </p:nvCxnSpPr>
        <p:spPr bwMode="auto">
          <a:xfrm flipV="1">
            <a:off x="2772260" y="4742151"/>
            <a:ext cx="311481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ounded Rectangle 51"/>
          <p:cNvSpPr/>
          <p:nvPr/>
        </p:nvSpPr>
        <p:spPr>
          <a:xfrm>
            <a:off x="4994857" y="1604930"/>
            <a:ext cx="1882588" cy="19453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r>
              <a:rPr lang="en-US" sz="1200" dirty="0" smtClean="0"/>
              <a:t> Continuous Integration</a:t>
            </a:r>
          </a:p>
          <a:p>
            <a:pPr algn="ctr"/>
            <a:r>
              <a:rPr lang="en-US" sz="1200" dirty="0" smtClean="0"/>
              <a:t>Dynamic Regression</a:t>
            </a:r>
          </a:p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CIDR</a:t>
            </a:r>
            <a:r>
              <a:rPr lang="en-US" sz="1200" dirty="0" smtClean="0"/>
              <a:t>) </a:t>
            </a:r>
          </a:p>
          <a:p>
            <a:pPr algn="ctr"/>
            <a:r>
              <a:rPr lang="en-US" sz="1200" dirty="0" smtClean="0"/>
              <a:t> Test Suite</a:t>
            </a:r>
          </a:p>
          <a:p>
            <a:pPr algn="ctr"/>
            <a:r>
              <a:rPr lang="en-US" sz="1200" dirty="0" err="1" smtClean="0"/>
              <a:t>US100</a:t>
            </a:r>
            <a:endParaRPr lang="en-US" sz="1200" dirty="0" smtClean="0"/>
          </a:p>
          <a:p>
            <a:pPr algn="ctr"/>
            <a:r>
              <a:rPr lang="en-US" sz="1200" dirty="0" err="1" smtClean="0"/>
              <a:t>Fn1</a:t>
            </a:r>
            <a:r>
              <a:rPr lang="en-US" sz="1200" dirty="0" smtClean="0"/>
              <a:t>()</a:t>
            </a:r>
          </a:p>
          <a:p>
            <a:pPr algn="ctr"/>
            <a:r>
              <a:rPr lang="en-US" sz="1200" dirty="0" err="1" smtClean="0"/>
              <a:t>Tc1</a:t>
            </a:r>
            <a:r>
              <a:rPr lang="en-US" sz="1200" dirty="0" smtClean="0"/>
              <a:t>…</a:t>
            </a:r>
            <a:r>
              <a:rPr lang="en-US" sz="1200" dirty="0" err="1" smtClean="0"/>
              <a:t>Tcn</a:t>
            </a:r>
            <a:endParaRPr lang="en-US" sz="1200" dirty="0" smtClean="0"/>
          </a:p>
          <a:p>
            <a:pPr algn="ctr"/>
            <a:endParaRPr lang="en-US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7560963" y="1638793"/>
            <a:ext cx="1462969" cy="1145504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Code Commit</a:t>
            </a:r>
          </a:p>
        </p:txBody>
      </p:sp>
      <p:cxnSp>
        <p:nvCxnSpPr>
          <p:cNvPr id="37" name="Elbow Connector 36"/>
          <p:cNvCxnSpPr/>
          <p:nvPr/>
        </p:nvCxnSpPr>
        <p:spPr bwMode="auto">
          <a:xfrm rot="10800000">
            <a:off x="6877445" y="2211545"/>
            <a:ext cx="683518" cy="3708"/>
          </a:xfrm>
          <a:prstGeom prst="bentConnector3">
            <a:avLst>
              <a:gd name="adj1" fmla="val 33466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7" name="Rounded Rectangle 56"/>
          <p:cNvSpPr/>
          <p:nvPr/>
        </p:nvSpPr>
        <p:spPr>
          <a:xfrm>
            <a:off x="3191303" y="1791193"/>
            <a:ext cx="1462969" cy="9931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 Report Email Notify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7560962" y="3965863"/>
            <a:ext cx="1462969" cy="11455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Legacy code Existing Test Cases</a:t>
            </a:r>
          </a:p>
          <a:p>
            <a:pPr algn="ctr"/>
            <a:r>
              <a:rPr lang="en-US" sz="1200" dirty="0" smtClean="0"/>
              <a:t>Mapping to functions Based on CC</a:t>
            </a:r>
          </a:p>
        </p:txBody>
      </p:sp>
      <p:cxnSp>
        <p:nvCxnSpPr>
          <p:cNvPr id="93" name="Elbow Connector 92"/>
          <p:cNvCxnSpPr/>
          <p:nvPr/>
        </p:nvCxnSpPr>
        <p:spPr bwMode="auto">
          <a:xfrm flipV="1">
            <a:off x="4994857" y="4742155"/>
            <a:ext cx="311481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0" name="Elbow Connector 129"/>
          <p:cNvCxnSpPr/>
          <p:nvPr/>
        </p:nvCxnSpPr>
        <p:spPr>
          <a:xfrm>
            <a:off x="2729846" y="2955949"/>
            <a:ext cx="640080" cy="1188720"/>
          </a:xfrm>
          <a:prstGeom prst="bentConnector2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/>
          <p:nvPr/>
        </p:nvCxnSpPr>
        <p:spPr bwMode="auto">
          <a:xfrm flipV="1">
            <a:off x="7219204" y="4609329"/>
            <a:ext cx="311481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4" name="Elbow Connector 143"/>
          <p:cNvCxnSpPr/>
          <p:nvPr/>
        </p:nvCxnSpPr>
        <p:spPr bwMode="auto">
          <a:xfrm rot="10800000" flipV="1">
            <a:off x="4629097" y="2285294"/>
            <a:ext cx="36576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7" name="Elbow Connector 146"/>
          <p:cNvCxnSpPr/>
          <p:nvPr/>
        </p:nvCxnSpPr>
        <p:spPr bwMode="auto">
          <a:xfrm rot="16140000" flipV="1">
            <a:off x="5889497" y="3737298"/>
            <a:ext cx="457200" cy="2"/>
          </a:xfrm>
          <a:prstGeom prst="bentConnector3">
            <a:avLst>
              <a:gd name="adj1" fmla="val 86651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50" name="Elbow Connector 149"/>
          <p:cNvCxnSpPr/>
          <p:nvPr/>
        </p:nvCxnSpPr>
        <p:spPr>
          <a:xfrm rot="16200000" flipV="1">
            <a:off x="7114819" y="2814092"/>
            <a:ext cx="914397" cy="1389146"/>
          </a:xfrm>
          <a:prstGeom prst="bentConnector2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22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52" grpId="0" animBg="1"/>
      <p:bldP spid="15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78" y="11673"/>
            <a:ext cx="8588861" cy="655077"/>
          </a:xfrm>
        </p:spPr>
        <p:txBody>
          <a:bodyPr>
            <a:normAutofit/>
          </a:bodyPr>
          <a:lstStyle/>
          <a:p>
            <a:r>
              <a:rPr lang="en-US" b="1" dirty="0" smtClean="0"/>
              <a:t> Project Deployment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2" y="862908"/>
            <a:ext cx="8371090" cy="5423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CCIT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initial project deployment: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MOS 2.0 / SM Sprint 2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Coverage Data from UT test cases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Use Case Demo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5369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Development  Environment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581835" y="1411941"/>
            <a:ext cx="2608730" cy="4612341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78977" y="790025"/>
            <a:ext cx="8842246" cy="512416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                               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                       							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3691217" y="2683118"/>
            <a:ext cx="1640541" cy="13379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Src</a:t>
            </a:r>
            <a:r>
              <a:rPr lang="en-US" dirty="0" smtClean="0"/>
              <a:t> build </a:t>
            </a:r>
          </a:p>
        </p:txBody>
      </p:sp>
      <p:sp>
        <p:nvSpPr>
          <p:cNvPr id="16" name="Oval 15"/>
          <p:cNvSpPr/>
          <p:nvPr/>
        </p:nvSpPr>
        <p:spPr>
          <a:xfrm>
            <a:off x="557246" y="4542187"/>
            <a:ext cx="2172505" cy="133798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Instrumented</a:t>
            </a:r>
          </a:p>
          <a:p>
            <a:pPr algn="ctr"/>
            <a:r>
              <a:rPr lang="en-US" dirty="0" smtClean="0"/>
              <a:t>War file</a:t>
            </a:r>
          </a:p>
          <a:p>
            <a:pPr algn="ctr"/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769844" y="2648665"/>
            <a:ext cx="1640541" cy="13379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Tests Run</a:t>
            </a:r>
          </a:p>
          <a:p>
            <a:pPr algn="ctr"/>
            <a:endParaRPr lang="en-US" dirty="0" smtClean="0"/>
          </a:p>
        </p:txBody>
      </p:sp>
      <p:sp>
        <p:nvSpPr>
          <p:cNvPr id="18" name="Oval 17"/>
          <p:cNvSpPr/>
          <p:nvPr/>
        </p:nvSpPr>
        <p:spPr>
          <a:xfrm>
            <a:off x="6710985" y="2648665"/>
            <a:ext cx="1827225" cy="140920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 Coverage Tool </a:t>
            </a:r>
            <a:r>
              <a:rPr lang="en-US" dirty="0" err="1" smtClean="0"/>
              <a:t>e.g</a:t>
            </a:r>
            <a:endParaRPr lang="en-US" dirty="0" smtClean="0"/>
          </a:p>
          <a:p>
            <a:pPr algn="ctr"/>
            <a:r>
              <a:rPr lang="en-US" dirty="0" err="1" smtClean="0"/>
              <a:t>Jacoco</a:t>
            </a:r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9" name="Oval 18"/>
          <p:cNvSpPr/>
          <p:nvPr/>
        </p:nvSpPr>
        <p:spPr>
          <a:xfrm>
            <a:off x="3635546" y="4630938"/>
            <a:ext cx="1640541" cy="1337982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Byte code</a:t>
            </a:r>
          </a:p>
          <a:p>
            <a:pPr algn="ctr"/>
            <a:endParaRPr lang="en-US" dirty="0" smtClean="0"/>
          </a:p>
        </p:txBody>
      </p:sp>
      <p:sp>
        <p:nvSpPr>
          <p:cNvPr id="32" name="Oval 31"/>
          <p:cNvSpPr/>
          <p:nvPr/>
        </p:nvSpPr>
        <p:spPr>
          <a:xfrm>
            <a:off x="3493008" y="839093"/>
            <a:ext cx="2172505" cy="1337982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Coverage Data Report</a:t>
            </a:r>
          </a:p>
          <a:p>
            <a:pPr algn="ctr"/>
            <a:endParaRPr lang="en-US" dirty="0" smtClean="0"/>
          </a:p>
        </p:txBody>
      </p:sp>
      <p:sp>
        <p:nvSpPr>
          <p:cNvPr id="22" name="Right Arrow 21"/>
          <p:cNvSpPr/>
          <p:nvPr/>
        </p:nvSpPr>
        <p:spPr>
          <a:xfrm rot="-1980000">
            <a:off x="2042973" y="2221099"/>
            <a:ext cx="1823800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4" name="Right Arrow 23"/>
          <p:cNvSpPr/>
          <p:nvPr/>
        </p:nvSpPr>
        <p:spPr>
          <a:xfrm rot="-5400000">
            <a:off x="1358939" y="4101438"/>
            <a:ext cx="555540" cy="32595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ight Arrow 24"/>
          <p:cNvSpPr/>
          <p:nvPr/>
        </p:nvSpPr>
        <p:spPr>
          <a:xfrm rot="-10860000">
            <a:off x="2692528" y="5056702"/>
            <a:ext cx="942887" cy="30218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Right Arrow 25"/>
          <p:cNvSpPr/>
          <p:nvPr/>
        </p:nvSpPr>
        <p:spPr>
          <a:xfrm rot="-16200000">
            <a:off x="4115635" y="4186632"/>
            <a:ext cx="680361" cy="29010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7" name="Right Arrow 26"/>
          <p:cNvSpPr/>
          <p:nvPr/>
        </p:nvSpPr>
        <p:spPr>
          <a:xfrm rot="-12780000">
            <a:off x="4977939" y="4196445"/>
            <a:ext cx="2134717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66539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484" y="18401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Devtest</a:t>
            </a:r>
            <a:r>
              <a:rPr lang="en-US" b="1" dirty="0" smtClean="0"/>
              <a:t> Environment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581835" y="1411941"/>
            <a:ext cx="2608730" cy="4612341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81537" y="1150228"/>
            <a:ext cx="8842246" cy="512416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/>
          </a:p>
          <a:p>
            <a:pPr algn="ctr"/>
            <a:r>
              <a:rPr lang="en-US" sz="3200" dirty="0" smtClean="0"/>
              <a:t>Web Container with </a:t>
            </a:r>
          </a:p>
          <a:p>
            <a:pPr algn="ctr"/>
            <a:r>
              <a:rPr lang="en-US" sz="3200" dirty="0" err="1" smtClean="0"/>
              <a:t>Jacoco</a:t>
            </a:r>
            <a:r>
              <a:rPr lang="en-US" sz="3200" dirty="0" smtClean="0"/>
              <a:t> Agent 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516408" y="4824414"/>
            <a:ext cx="2172505" cy="13379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1. Apache Server</a:t>
            </a:r>
          </a:p>
        </p:txBody>
      </p:sp>
      <p:sp>
        <p:nvSpPr>
          <p:cNvPr id="34" name="Oval 33"/>
          <p:cNvSpPr/>
          <p:nvPr/>
        </p:nvSpPr>
        <p:spPr>
          <a:xfrm>
            <a:off x="6416222" y="2808894"/>
            <a:ext cx="2172505" cy="133798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Jacoco</a:t>
            </a:r>
            <a:r>
              <a:rPr lang="en-US" dirty="0" smtClean="0"/>
              <a:t> Agent 2.</a:t>
            </a:r>
          </a:p>
        </p:txBody>
      </p:sp>
      <p:sp>
        <p:nvSpPr>
          <p:cNvPr id="14" name="Oval 13"/>
          <p:cNvSpPr/>
          <p:nvPr/>
        </p:nvSpPr>
        <p:spPr>
          <a:xfrm>
            <a:off x="3275662" y="2850286"/>
            <a:ext cx="2172505" cy="13379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Instrumented War file 3.</a:t>
            </a:r>
          </a:p>
        </p:txBody>
      </p:sp>
      <p:sp>
        <p:nvSpPr>
          <p:cNvPr id="17" name="Oval 16"/>
          <p:cNvSpPr/>
          <p:nvPr/>
        </p:nvSpPr>
        <p:spPr>
          <a:xfrm>
            <a:off x="409330" y="1806224"/>
            <a:ext cx="2172505" cy="13379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DT scripts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.</a:t>
            </a:r>
          </a:p>
        </p:txBody>
      </p:sp>
      <p:sp>
        <p:nvSpPr>
          <p:cNvPr id="12" name="Right Arrow 11"/>
          <p:cNvSpPr/>
          <p:nvPr/>
        </p:nvSpPr>
        <p:spPr>
          <a:xfrm rot="-1980000">
            <a:off x="5065297" y="4255006"/>
            <a:ext cx="1837568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Right Arrow 12"/>
          <p:cNvSpPr/>
          <p:nvPr/>
        </p:nvSpPr>
        <p:spPr>
          <a:xfrm rot="-10800000">
            <a:off x="5383936" y="3378573"/>
            <a:ext cx="1032285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Right Arrow 15"/>
          <p:cNvSpPr/>
          <p:nvPr/>
        </p:nvSpPr>
        <p:spPr>
          <a:xfrm rot="1920000">
            <a:off x="2432862" y="2791321"/>
            <a:ext cx="1032285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Oval 17"/>
          <p:cNvSpPr/>
          <p:nvPr/>
        </p:nvSpPr>
        <p:spPr>
          <a:xfrm>
            <a:off x="646936" y="4783161"/>
            <a:ext cx="2172505" cy="1337982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Coverage Data Report 5.</a:t>
            </a:r>
          </a:p>
          <a:p>
            <a:pPr algn="ctr"/>
            <a:endParaRPr lang="en-US" dirty="0" smtClean="0"/>
          </a:p>
        </p:txBody>
      </p:sp>
      <p:sp>
        <p:nvSpPr>
          <p:cNvPr id="20" name="Right Arrow 19"/>
          <p:cNvSpPr/>
          <p:nvPr/>
        </p:nvSpPr>
        <p:spPr>
          <a:xfrm rot="-13260000">
            <a:off x="2191907" y="4266740"/>
            <a:ext cx="1575281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33602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4" grpId="0" animBg="1"/>
      <p:bldP spid="17" grpId="0" animBg="1"/>
      <p:bldP spid="12" grpId="0" animBg="1"/>
      <p:bldP spid="13" grpId="0" animBg="1"/>
      <p:bldP spid="16" grpId="0" animBg="1"/>
      <p:bldP spid="18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Setup Requirements e.g. Java Environment 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581835" y="1411941"/>
            <a:ext cx="2608730" cy="4612341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Linux Client </a:t>
            </a:r>
            <a:r>
              <a:rPr lang="en-US" dirty="0" err="1" smtClean="0"/>
              <a:t>wih</a:t>
            </a:r>
            <a:r>
              <a:rPr lang="en-US" dirty="0" smtClean="0"/>
              <a:t> </a:t>
            </a:r>
            <a:r>
              <a:rPr lang="en-US" dirty="0" err="1" smtClean="0"/>
              <a:t>ATS</a:t>
            </a:r>
            <a:r>
              <a:rPr lang="en-US" dirty="0" smtClean="0"/>
              <a:t> server installed (scripts)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Build Server with </a:t>
            </a:r>
            <a:r>
              <a:rPr lang="en-US" dirty="0" err="1" smtClean="0"/>
              <a:t>Jacoco</a:t>
            </a:r>
            <a:r>
              <a:rPr lang="en-US" dirty="0" smtClean="0"/>
              <a:t> &amp; Jenkins installed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ym typeface="Wingdings" pitchFamily="2" charset="2"/>
              </a:rPr>
              <a:t>Web Container with </a:t>
            </a:r>
            <a:r>
              <a:rPr lang="en-US" dirty="0" err="1" smtClean="0">
                <a:sym typeface="Wingdings" pitchFamily="2" charset="2"/>
              </a:rPr>
              <a:t>Jacoco</a:t>
            </a:r>
            <a:r>
              <a:rPr lang="en-US" dirty="0" smtClean="0">
                <a:sym typeface="Wingdings" pitchFamily="2" charset="2"/>
              </a:rPr>
              <a:t> Agent</a:t>
            </a:r>
          </a:p>
          <a:p>
            <a:pPr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58647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Jacoco</a:t>
            </a:r>
            <a:r>
              <a:rPr lang="en-US" b="1" dirty="0" smtClean="0"/>
              <a:t> Code Coverage Data per Module</a:t>
            </a:r>
            <a:endParaRPr lang="en-US" sz="2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9143999" cy="538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5755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95" y="432215"/>
            <a:ext cx="9049805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smtClean="0"/>
              <a:t>Code Coverage Improvement and </a:t>
            </a:r>
            <a:br>
              <a:rPr lang="en-US" sz="2400" dirty="0" smtClean="0"/>
            </a:br>
            <a:r>
              <a:rPr lang="en-US" sz="2400" dirty="0" smtClean="0"/>
              <a:t>Continuous Integration Dynamic Regression </a:t>
            </a:r>
            <a:br>
              <a:rPr lang="en-US" sz="2400" dirty="0" smtClean="0"/>
            </a:br>
            <a:r>
              <a:rPr lang="en-US" sz="2400" dirty="0" smtClean="0"/>
              <a:t>Flow Diagram</a:t>
            </a:r>
            <a:endParaRPr lang="en-US" sz="2400" dirty="0"/>
          </a:p>
        </p:txBody>
      </p:sp>
      <p:pic>
        <p:nvPicPr>
          <p:cNvPr id="4" name="Picture 3" descr="serv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5" y="1683415"/>
            <a:ext cx="834845" cy="834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2835" y="2594155"/>
            <a:ext cx="144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Build Server</a:t>
            </a:r>
          </a:p>
          <a:p>
            <a:r>
              <a:rPr lang="en-US" sz="1200" dirty="0"/>
              <a:t>c</a:t>
            </a:r>
            <a:r>
              <a:rPr lang="en-US" sz="1200" dirty="0" smtClean="0"/>
              <a:t>reates image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09470" y="2214680"/>
            <a:ext cx="303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jenki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5" y="2062890"/>
            <a:ext cx="946596" cy="3035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103265" y="2214680"/>
            <a:ext cx="4553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3-09-29 at 9.55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10" y="1835205"/>
            <a:ext cx="784070" cy="6830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86320" y="1188874"/>
            <a:ext cx="144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Execute reduced test suite </a:t>
            </a:r>
            <a:r>
              <a:rPr lang="en-US" sz="1200" b="1" dirty="0" smtClean="0"/>
              <a:t>BASED ON CHANGES</a:t>
            </a:r>
          </a:p>
        </p:txBody>
      </p:sp>
      <p:pic>
        <p:nvPicPr>
          <p:cNvPr id="17" name="Picture 16" descr="developer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" y="2821840"/>
            <a:ext cx="882779" cy="91074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929040" y="2366470"/>
            <a:ext cx="379475" cy="455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5985" y="3808475"/>
            <a:ext cx="1442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 code commit</a:t>
            </a:r>
            <a:endParaRPr lang="en-US" sz="1200" dirty="0"/>
          </a:p>
        </p:txBody>
      </p:sp>
      <p:pic>
        <p:nvPicPr>
          <p:cNvPr id="21" name="Picture 20" descr="jenki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20" y="2062890"/>
            <a:ext cx="946596" cy="30358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219255" y="2214680"/>
            <a:ext cx="3794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545270" y="2594155"/>
            <a:ext cx="0" cy="1442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35485" y="5174585"/>
            <a:ext cx="159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Goal 2: Increase Test Coverage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911380" y="2366470"/>
            <a:ext cx="123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Goal 1:Reduce Test Execution time</a:t>
            </a:r>
            <a:endParaRPr lang="en-US" sz="1200" dirty="0"/>
          </a:p>
        </p:txBody>
      </p:sp>
      <p:pic>
        <p:nvPicPr>
          <p:cNvPr id="6" name="Picture 5" descr="increas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85" y="3960265"/>
            <a:ext cx="1131520" cy="1126491"/>
          </a:xfrm>
          <a:prstGeom prst="rect">
            <a:avLst/>
          </a:prstGeom>
        </p:spPr>
      </p:pic>
      <p:pic>
        <p:nvPicPr>
          <p:cNvPr id="8" name="Picture 7" descr="decreas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15" y="1531625"/>
            <a:ext cx="1215885" cy="910740"/>
          </a:xfrm>
          <a:prstGeom prst="rect">
            <a:avLst/>
          </a:prstGeom>
        </p:spPr>
      </p:pic>
      <p:pic>
        <p:nvPicPr>
          <p:cNvPr id="27" name="Picture 26" descr="code-coverage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00" y="4415635"/>
            <a:ext cx="1550504" cy="1320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12095" y="5629955"/>
            <a:ext cx="151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Code Coverage Report e.g. </a:t>
            </a:r>
            <a:r>
              <a:rPr lang="en-US" sz="1200" dirty="0" err="1" smtClean="0"/>
              <a:t>Jacoco</a:t>
            </a:r>
            <a:endParaRPr lang="en-US" sz="12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129995" y="4795110"/>
            <a:ext cx="4553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37155" y="5629955"/>
            <a:ext cx="144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Code Coverage Improvement Tool (CCIT)</a:t>
            </a:r>
            <a:endParaRPr lang="en-US" sz="12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634530" y="4795110"/>
            <a:ext cx="4553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test-plan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0" y="4112055"/>
            <a:ext cx="1153740" cy="113842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089900" y="5478165"/>
            <a:ext cx="144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Test Plan augmented</a:t>
            </a:r>
            <a:endParaRPr lang="en-US" sz="1200" dirty="0"/>
          </a:p>
        </p:txBody>
      </p:sp>
      <p:sp>
        <p:nvSpPr>
          <p:cNvPr id="54" name="10-Point Star 53"/>
          <p:cNvSpPr/>
          <p:nvPr/>
        </p:nvSpPr>
        <p:spPr>
          <a:xfrm>
            <a:off x="4192525" y="2290575"/>
            <a:ext cx="1062530" cy="683055"/>
          </a:xfrm>
          <a:prstGeom prst="star10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4268420" y="2366470"/>
            <a:ext cx="98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Dynamic Regression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6" name="10-Point Star 55"/>
          <p:cNvSpPr/>
          <p:nvPr/>
        </p:nvSpPr>
        <p:spPr>
          <a:xfrm>
            <a:off x="3281785" y="3049525"/>
            <a:ext cx="1290215" cy="834845"/>
          </a:xfrm>
          <a:prstGeom prst="star10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3357681" y="3125420"/>
            <a:ext cx="113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Mapping 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Source files to test cases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84410" y="1607520"/>
            <a:ext cx="106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Continuous Integration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4116630" y="1683415"/>
            <a:ext cx="106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Continuous Integration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344316" y="3808475"/>
            <a:ext cx="289893" cy="455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179160" y="2973630"/>
            <a:ext cx="910740" cy="986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99685" y="3353105"/>
            <a:ext cx="11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More test</a:t>
            </a:r>
          </a:p>
          <a:p>
            <a:r>
              <a:rPr lang="en-US" sz="1200" dirty="0" smtClean="0"/>
              <a:t>Cases to pool</a:t>
            </a:r>
            <a:endParaRPr lang="en-US" sz="1200" dirty="0"/>
          </a:p>
        </p:txBody>
      </p:sp>
      <p:pic>
        <p:nvPicPr>
          <p:cNvPr id="38" name="Picture 37" descr="test-plan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90" y="3049525"/>
            <a:ext cx="1153740" cy="91074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902310" y="3504895"/>
            <a:ext cx="303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4" idx="4"/>
          </p:cNvCxnSpPr>
          <p:nvPr/>
        </p:nvCxnSpPr>
        <p:spPr>
          <a:xfrm flipV="1">
            <a:off x="4192525" y="2908405"/>
            <a:ext cx="202923" cy="2170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cit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60" y="4491530"/>
            <a:ext cx="1003217" cy="834845"/>
          </a:xfrm>
          <a:prstGeom prst="rect">
            <a:avLst/>
          </a:prstGeom>
        </p:spPr>
      </p:pic>
      <p:pic>
        <p:nvPicPr>
          <p:cNvPr id="7" name="Picture 6" descr="d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85" y="4415635"/>
            <a:ext cx="986635" cy="986635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4647895" y="4795110"/>
            <a:ext cx="303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87990" y="3878075"/>
            <a:ext cx="1442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Rally </a:t>
            </a:r>
            <a:r>
              <a:rPr lang="en-US" sz="1200" dirty="0" err="1" smtClean="0"/>
              <a:t>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265068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0" grpId="0"/>
      <p:bldP spid="22" grpId="0"/>
      <p:bldP spid="25" grpId="0"/>
      <p:bldP spid="28" grpId="0"/>
      <p:bldP spid="46" grpId="0"/>
      <p:bldP spid="51" grpId="0"/>
      <p:bldP spid="54" grpId="0" animBg="1"/>
      <p:bldP spid="55" grpId="0"/>
      <p:bldP spid="56" grpId="0" animBg="1"/>
      <p:bldP spid="57" grpId="0"/>
      <p:bldP spid="58" grpId="0"/>
      <p:bldP spid="59" grpId="0"/>
      <p:bldP spid="42" grpId="0"/>
      <p:bldP spid="42" grpId="1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Jacoco</a:t>
            </a:r>
            <a:r>
              <a:rPr lang="en-US" b="1" dirty="0" smtClean="0"/>
              <a:t> Coverage Data Per function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581835" y="1411941"/>
            <a:ext cx="2608730" cy="4612341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6" y="1182179"/>
            <a:ext cx="9081313" cy="567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929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Using Code Coverage as an Automation Metric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581835" y="1411941"/>
            <a:ext cx="2608730" cy="4612341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At the End of each Agile Sprint Test Cycle , Code Coverage </a:t>
            </a:r>
          </a:p>
          <a:p>
            <a:pPr marL="0" indent="0">
              <a:buNone/>
            </a:pPr>
            <a:r>
              <a:rPr lang="en-US" dirty="0" smtClean="0"/>
              <a:t> metric will include: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 # Lines Covered/ Missed per User Story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 # Branches Missed per User Story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/>
              <a:t>http://mpd-lnx1.cisco.com/cgi-bin/MPDBU/dashboard.cgi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44659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399143"/>
            <a:ext cx="8112125" cy="999351"/>
          </a:xfrm>
        </p:spPr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6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571625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219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172.22.102.88:8080/jacoco/coverage/reset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/>
              <a:t>curl -H "Content-Type: application/</a:t>
            </a:r>
            <a:r>
              <a:rPr lang="en-US" dirty="0" err="1"/>
              <a:t>json</a:t>
            </a:r>
            <a:r>
              <a:rPr lang="en-US" dirty="0"/>
              <a:t>" -X PUT -d @</a:t>
            </a:r>
            <a:r>
              <a:rPr lang="en-US" dirty="0" err="1"/>
              <a:t>json_file1</a:t>
            </a:r>
            <a:r>
              <a:rPr lang="en-US" dirty="0"/>
              <a:t> http://172.22.102.86:8080/sm/channel/group/104 -</a:t>
            </a:r>
            <a:r>
              <a:rPr lang="en-US" dirty="0" smtClean="0"/>
              <a:t>v</a:t>
            </a:r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/>
              <a:t>&gt; curl 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172.22.102.88:8080/jacoco/coverage/report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100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9787" y="1067215"/>
            <a:ext cx="8438776" cy="52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80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PUT -d @</a:t>
            </a:r>
            <a:r>
              <a:rPr lang="en-US" dirty="0" err="1" smtClean="0"/>
              <a:t>json_file2</a:t>
            </a:r>
            <a:r>
              <a:rPr lang="en-US" dirty="0" smtClean="0"/>
              <a:t> </a:t>
            </a:r>
            <a:r>
              <a:rPr lang="en-US" dirty="0"/>
              <a:t>http://172.22.102.86:8080/sm/channel/group/104 -</a:t>
            </a:r>
            <a:r>
              <a:rPr lang="en-US" dirty="0" smtClean="0"/>
              <a:t>v</a:t>
            </a:r>
          </a:p>
          <a:p>
            <a:pPr marL="0" indent="0">
              <a:buNone/>
            </a:pPr>
            <a:r>
              <a:rPr lang="en-US" dirty="0" smtClean="0"/>
              <a:t>2.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172.22.102.88:8080/jacoco/coverage/report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072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6575" y="1697691"/>
            <a:ext cx="8511988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068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GET http://172.22.102.86:8080/sm/channel/group/104 </a:t>
            </a:r>
            <a:r>
              <a:rPr lang="en-US" dirty="0" smtClean="0"/>
              <a:t>-v</a:t>
            </a:r>
          </a:p>
          <a:p>
            <a:pPr marL="0" indent="0">
              <a:buNone/>
            </a:pPr>
            <a:r>
              <a:rPr lang="en-US" dirty="0" smtClean="0"/>
              <a:t>2.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172.22.102.88:8080/jacoco/coverage/report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0423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3718" y="1571624"/>
            <a:ext cx="6710082" cy="45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84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78" y="11673"/>
            <a:ext cx="8588861" cy="655077"/>
          </a:xfrm>
        </p:spPr>
        <p:txBody>
          <a:bodyPr>
            <a:normAutofit/>
          </a:bodyPr>
          <a:lstStyle/>
          <a:p>
            <a:r>
              <a:rPr lang="en-US" b="1" dirty="0" smtClean="0"/>
              <a:t>Agenda for Code Coverage Improvement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2" y="862908"/>
            <a:ext cx="8371090" cy="54235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Approach &amp;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Overview Flow Diagrams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Project Deployment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Development &amp; Regression Environments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Setup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Analysis &amp; Measurements of Code Coverage Data</a:t>
            </a:r>
          </a:p>
          <a:p>
            <a:pPr marL="457200" indent="-457200">
              <a:buAutoNum type="arabicPeriod" startAt="9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Using Code Coverage as an Automation Metric</a:t>
            </a:r>
          </a:p>
          <a:p>
            <a:pPr marL="457200" indent="-457200">
              <a:buAutoNum type="arabicPeriod" startAt="9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Demo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11.  Q &amp; A</a:t>
            </a:r>
          </a:p>
        </p:txBody>
      </p:sp>
    </p:spTree>
    <p:extLst>
      <p:ext uri="{BB962C8B-B14F-4D97-AF65-F5344CB8AC3E}">
        <p14:creationId xmlns:p14="http://schemas.microsoft.com/office/powerpoint/2010/main" val="31244474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</a:t>
            </a:r>
            <a:r>
              <a:rPr lang="en-US" dirty="0" smtClean="0"/>
              <a:t>DELETE </a:t>
            </a:r>
            <a:r>
              <a:rPr lang="en-US" dirty="0"/>
              <a:t>http://172.22.102.86:8080/sm/channel/group/104 -</a:t>
            </a:r>
            <a:r>
              <a:rPr lang="en-US" dirty="0" smtClean="0"/>
              <a:t>v</a:t>
            </a:r>
          </a:p>
          <a:p>
            <a:pPr marL="0" indent="0">
              <a:buNone/>
            </a:pPr>
            <a:r>
              <a:rPr lang="en-US" dirty="0" smtClean="0"/>
              <a:t>2.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172.22.102.88:8080/jacoco/coverage/report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47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93375" y="1571624"/>
            <a:ext cx="7570695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793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</a:t>
            </a:r>
            <a:r>
              <a:rPr lang="en-US" dirty="0" smtClean="0"/>
              <a:t>GET </a:t>
            </a:r>
            <a:r>
              <a:rPr lang="en-US" dirty="0"/>
              <a:t>http://172.22.102.86:8080/sm/channel/group/104 -</a:t>
            </a:r>
            <a:r>
              <a:rPr lang="en-US" dirty="0" smtClean="0"/>
              <a:t>v</a:t>
            </a:r>
          </a:p>
          <a:p>
            <a:pPr marL="0" indent="0">
              <a:buNone/>
            </a:pPr>
            <a:r>
              <a:rPr lang="en-US" dirty="0" smtClean="0"/>
              <a:t>2.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172.22.102.88:8080/jacoco/coverage/report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171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7883" y="1571624"/>
            <a:ext cx="7879976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830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</a:t>
            </a:r>
            <a:r>
              <a:rPr lang="en-US" dirty="0" smtClean="0"/>
              <a:t>DELETE </a:t>
            </a:r>
            <a:r>
              <a:rPr lang="en-US" dirty="0"/>
              <a:t>http://172.22.102.86:8080/sm/channel/group/104 -</a:t>
            </a:r>
            <a:r>
              <a:rPr lang="en-US" dirty="0" smtClean="0"/>
              <a:t>v</a:t>
            </a:r>
          </a:p>
          <a:p>
            <a:pPr marL="0" indent="0">
              <a:buNone/>
            </a:pPr>
            <a:r>
              <a:rPr lang="en-US" dirty="0" smtClean="0"/>
              <a:t>2. curl </a:t>
            </a:r>
            <a:r>
              <a:rPr lang="en-US" dirty="0"/>
              <a:t>-H "Content-Type: application/</a:t>
            </a:r>
            <a:r>
              <a:rPr lang="en-US" dirty="0" err="1"/>
              <a:t>json</a:t>
            </a:r>
            <a:r>
              <a:rPr lang="en-US" dirty="0"/>
              <a:t>" -X POST --data @</a:t>
            </a:r>
            <a:r>
              <a:rPr lang="en-US" dirty="0" err="1"/>
              <a:t>json_file_report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172.22.102.88:8080/jacoco/coverage/report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51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39588" y="1571625"/>
            <a:ext cx="7826188" cy="45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389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Demo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Webex</a:t>
            </a:r>
            <a:r>
              <a:rPr lang="en-US" dirty="0" smtClean="0"/>
              <a:t> Recording:</a:t>
            </a: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https://cisco.webex.com/ciscosales/lsr.php?AT=pb&amp;SP=MC&amp;rID=72380902&amp;rKey=99ffc309dc5dc02c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6592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Coverage Improvement Tool Flow Diagram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0" y="1754373"/>
            <a:ext cx="2701417" cy="168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0" y="4066731"/>
            <a:ext cx="2696773" cy="168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Elbow Connector 11"/>
          <p:cNvCxnSpPr/>
          <p:nvPr/>
        </p:nvCxnSpPr>
        <p:spPr bwMode="auto">
          <a:xfrm flipV="1">
            <a:off x="3196753" y="4071826"/>
            <a:ext cx="907412" cy="60304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Elbow Connector 15"/>
          <p:cNvCxnSpPr/>
          <p:nvPr/>
        </p:nvCxnSpPr>
        <p:spPr bwMode="auto">
          <a:xfrm>
            <a:off x="3201399" y="2850835"/>
            <a:ext cx="950613" cy="94059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AutoShape 11" descr="http://iwe.cisco.com/image/image_gallery?img_id=608901163&amp;t=137033689681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3" descr="http://iwe.cisco.com/image/image_gallery?img_id=608901163&amp;t=1370336896816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79" y="1085047"/>
            <a:ext cx="1998921" cy="1950720"/>
          </a:xfrm>
          <a:prstGeom prst="rect">
            <a:avLst/>
          </a:prstGeom>
        </p:spPr>
      </p:pic>
      <p:sp>
        <p:nvSpPr>
          <p:cNvPr id="28" name="10-Point Star 27"/>
          <p:cNvSpPr/>
          <p:nvPr/>
        </p:nvSpPr>
        <p:spPr>
          <a:xfrm>
            <a:off x="4488607" y="572574"/>
            <a:ext cx="2989876" cy="2025993"/>
          </a:xfrm>
          <a:prstGeom prst="star10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 New Test Cases / User Story Mapping functions: </a:t>
            </a:r>
            <a:r>
              <a:rPr lang="en-US" dirty="0" err="1" smtClean="0"/>
              <a:t>fn1</a:t>
            </a:r>
            <a:r>
              <a:rPr lang="en-US" dirty="0" smtClean="0"/>
              <a:t>() </a:t>
            </a:r>
            <a:r>
              <a:rPr lang="en-US" dirty="0" err="1" smtClean="0"/>
              <a:t>Tc</a:t>
            </a:r>
            <a:r>
              <a:rPr lang="en-US" dirty="0" smtClean="0"/>
              <a:t> bitrate </a:t>
            </a:r>
            <a:r>
              <a:rPr lang="en-US" dirty="0" err="1" smtClean="0"/>
              <a:t>Tc_content</a:t>
            </a:r>
            <a:r>
              <a:rPr lang="en-US" dirty="0" smtClean="0"/>
              <a:t> .. </a:t>
            </a:r>
            <a:r>
              <a:rPr lang="en-US" dirty="0" err="1" smtClean="0"/>
              <a:t>Tcn</a:t>
            </a:r>
            <a:endParaRPr lang="en-US" dirty="0" smtClean="0"/>
          </a:p>
        </p:txBody>
      </p:sp>
      <p:cxnSp>
        <p:nvCxnSpPr>
          <p:cNvPr id="32" name="Elbow Connector 31"/>
          <p:cNvCxnSpPr/>
          <p:nvPr/>
        </p:nvCxnSpPr>
        <p:spPr bwMode="auto">
          <a:xfrm flipV="1">
            <a:off x="6184078" y="2800572"/>
            <a:ext cx="1489752" cy="12661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0" name="TextBox 29"/>
          <p:cNvSpPr txBox="1"/>
          <p:nvPr/>
        </p:nvSpPr>
        <p:spPr>
          <a:xfrm>
            <a:off x="520700" y="1385041"/>
            <a:ext cx="255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Coverage Report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7643" y="3697399"/>
            <a:ext cx="23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Rally User Stories</a:t>
            </a:r>
            <a:endParaRPr lang="en-US" dirty="0"/>
          </a:p>
        </p:txBody>
      </p:sp>
      <p:sp>
        <p:nvSpPr>
          <p:cNvPr id="2048" name="TextBox 2047"/>
          <p:cNvSpPr txBox="1"/>
          <p:nvPr/>
        </p:nvSpPr>
        <p:spPr>
          <a:xfrm>
            <a:off x="4488606" y="4909472"/>
            <a:ext cx="2656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Coverage  Improvement Tool 	     	(</a:t>
            </a:r>
            <a:r>
              <a:rPr lang="en-US" dirty="0" err="1" smtClean="0"/>
              <a:t>CCIT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49" name="AutoShape 15" descr="http://iwe.cisco.com/image/image_gallery?img_id=723502937&amp;t=1379543306469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77" y="3183321"/>
            <a:ext cx="1989301" cy="16304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chemeClr val="accent3">
                <a:lumMod val="9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38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9702" y="2435473"/>
            <a:ext cx="8588861" cy="838200"/>
          </a:xfrm>
        </p:spPr>
        <p:txBody>
          <a:bodyPr/>
          <a:lstStyle/>
          <a:p>
            <a:pPr algn="ctr"/>
            <a:endParaRPr lang="en-US" sz="7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99"/>
            <a:ext cx="9230759" cy="553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321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9702" y="2435473"/>
            <a:ext cx="8588861" cy="838200"/>
          </a:xfrm>
        </p:spPr>
        <p:txBody>
          <a:bodyPr/>
          <a:lstStyle/>
          <a:p>
            <a:pPr algn="ctr"/>
            <a:endParaRPr lang="en-US" sz="7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71500"/>
            <a:ext cx="922619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5393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78" y="11673"/>
            <a:ext cx="8588861" cy="655077"/>
          </a:xfrm>
        </p:spPr>
        <p:txBody>
          <a:bodyPr>
            <a:normAutofit/>
          </a:bodyPr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2" y="862908"/>
            <a:ext cx="8371090" cy="542359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6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One of the Key Challenges for Development Test is to determine whether enough testing has been done to deliver high quality software release</a:t>
            </a: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Let’s say we have X number of test cases during UT/FT test cycles</a:t>
            </a:r>
          </a:p>
          <a:p>
            <a:pPr marL="0" indent="0">
              <a:buNone/>
            </a:pP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hat does it really mean ?</a:t>
            </a: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Is this </a:t>
            </a: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sufficient ?</a:t>
            </a:r>
          </a:p>
          <a:p>
            <a:pPr marL="0" indent="0">
              <a:buNone/>
            </a:pP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an we say that we are done testing ? </a:t>
            </a:r>
          </a:p>
          <a:p>
            <a:pPr marL="0" indent="0">
              <a:buNone/>
            </a:pPr>
            <a:endParaRPr lang="en-US" sz="8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80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68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6274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9702" y="2435473"/>
            <a:ext cx="8588861" cy="838200"/>
          </a:xfrm>
        </p:spPr>
        <p:txBody>
          <a:bodyPr/>
          <a:lstStyle/>
          <a:p>
            <a:pPr algn="ctr"/>
            <a:endParaRPr lang="en-US" sz="7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61724"/>
            <a:ext cx="881856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056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9702" y="2435473"/>
            <a:ext cx="8588861" cy="838200"/>
          </a:xfrm>
        </p:spPr>
        <p:txBody>
          <a:bodyPr/>
          <a:lstStyle/>
          <a:p>
            <a:pPr algn="ctr"/>
            <a:r>
              <a:rPr lang="en-US" sz="7200" b="1" dirty="0" smtClean="0"/>
              <a:t>Q </a:t>
            </a:r>
            <a:r>
              <a:rPr lang="en-US" sz="4800" b="1" dirty="0" smtClean="0"/>
              <a:t>&amp;</a:t>
            </a:r>
            <a:r>
              <a:rPr lang="en-US" sz="7200" b="1" dirty="0" smtClean="0"/>
              <a:t> A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24161510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1609" y="2332682"/>
            <a:ext cx="4158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85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9702" y="2435473"/>
            <a:ext cx="8588861" cy="838200"/>
          </a:xfrm>
        </p:spPr>
        <p:txBody>
          <a:bodyPr/>
          <a:lstStyle/>
          <a:p>
            <a:pPr algn="ctr"/>
            <a:r>
              <a:rPr lang="en-US" sz="7200" b="1" dirty="0" smtClean="0"/>
              <a:t>Backup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0659120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Flow Diagram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441345"/>
            <a:ext cx="8578850" cy="452765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3942" y="1604930"/>
            <a:ext cx="1988318" cy="20368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 Coverage Report</a:t>
            </a:r>
          </a:p>
          <a:p>
            <a:pPr algn="ctr"/>
            <a:r>
              <a:rPr lang="en-US" sz="1600" dirty="0" err="1" smtClean="0"/>
              <a:t>Module1</a:t>
            </a:r>
            <a:endParaRPr lang="en-US" sz="1600" dirty="0" smtClean="0"/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n1</a:t>
            </a:r>
            <a:r>
              <a:rPr lang="en-US" sz="1600" dirty="0" smtClean="0"/>
              <a:t>  0%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n2</a:t>
            </a:r>
            <a:r>
              <a:rPr lang="en-US" sz="1600" dirty="0" smtClean="0"/>
              <a:t> 20%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n3</a:t>
            </a:r>
            <a:r>
              <a:rPr lang="en-US" sz="1600" dirty="0" smtClean="0"/>
              <a:t> 98%</a:t>
            </a:r>
          </a:p>
          <a:p>
            <a:pPr algn="ctr"/>
            <a:r>
              <a:rPr lang="en-US" sz="1600" dirty="0" smtClean="0"/>
              <a:t>…..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nn</a:t>
            </a:r>
            <a:r>
              <a:rPr lang="en-US" sz="1600" dirty="0" smtClean="0"/>
              <a:t> 14%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3692" y="3733515"/>
            <a:ext cx="2095724" cy="198388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DB </a:t>
            </a:r>
          </a:p>
          <a:p>
            <a:pPr algn="ctr"/>
            <a:r>
              <a:rPr lang="en-US" sz="1600" dirty="0" smtClean="0"/>
              <a:t>Rally User Stories</a:t>
            </a:r>
          </a:p>
          <a:p>
            <a:pPr algn="ctr"/>
            <a:r>
              <a:rPr lang="en-US" sz="1600" dirty="0" err="1" smtClean="0"/>
              <a:t>US100</a:t>
            </a:r>
            <a:endParaRPr lang="en-US" sz="1600" dirty="0" smtClean="0"/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n1</a:t>
            </a:r>
            <a:endParaRPr lang="en-US" sz="1600" dirty="0" smtClean="0"/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n2</a:t>
            </a:r>
            <a:r>
              <a:rPr lang="en-US" sz="1600" dirty="0" smtClean="0"/>
              <a:t> 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n3</a:t>
            </a:r>
            <a:r>
              <a:rPr lang="en-US" sz="1600" dirty="0" smtClean="0"/>
              <a:t> </a:t>
            </a:r>
          </a:p>
          <a:p>
            <a:pPr algn="ctr"/>
            <a:r>
              <a:rPr lang="en-US" sz="1600" dirty="0" smtClean="0"/>
              <a:t>…..</a:t>
            </a:r>
          </a:p>
          <a:p>
            <a:pPr algn="ctr"/>
            <a:r>
              <a:rPr lang="en-US" sz="1600" dirty="0" err="1"/>
              <a:t>f</a:t>
            </a:r>
            <a:r>
              <a:rPr lang="en-US" sz="1600" dirty="0" err="1" smtClean="0"/>
              <a:t>nn</a:t>
            </a:r>
            <a:endParaRPr lang="en-US" sz="16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3861144" y="2894720"/>
            <a:ext cx="1911116" cy="1558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CCIT</a:t>
            </a:r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649541" y="3965844"/>
            <a:ext cx="1882588" cy="1945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New Test Cases/ User Stories</a:t>
            </a:r>
          </a:p>
          <a:p>
            <a:pPr algn="ctr"/>
            <a:r>
              <a:rPr lang="en-US" sz="1400" dirty="0" smtClean="0"/>
              <a:t>Modules</a:t>
            </a:r>
          </a:p>
          <a:p>
            <a:pPr algn="ctr"/>
            <a:r>
              <a:rPr lang="en-US" sz="1400" dirty="0" err="1" smtClean="0"/>
              <a:t>US100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Tc1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Tc2</a:t>
            </a:r>
            <a:endParaRPr lang="en-US" sz="1400" dirty="0" smtClean="0"/>
          </a:p>
          <a:p>
            <a:pPr algn="ctr"/>
            <a:r>
              <a:rPr lang="en-US" sz="1400" dirty="0" smtClean="0"/>
              <a:t>..</a:t>
            </a:r>
          </a:p>
          <a:p>
            <a:pPr algn="ctr"/>
            <a:r>
              <a:rPr lang="en-US" sz="1400" dirty="0" err="1" smtClean="0"/>
              <a:t>Tcn</a:t>
            </a:r>
            <a:endParaRPr lang="en-US" sz="1400" dirty="0" smtClean="0"/>
          </a:p>
          <a:p>
            <a:pPr algn="ctr"/>
            <a:endParaRPr lang="en-US" dirty="0" smtClean="0"/>
          </a:p>
        </p:txBody>
      </p:sp>
      <p:cxnSp>
        <p:nvCxnSpPr>
          <p:cNvPr id="13" name="Elbow Connector 12"/>
          <p:cNvCxnSpPr>
            <a:stCxn id="8" idx="3"/>
            <a:endCxn id="10" idx="1"/>
          </p:cNvCxnSpPr>
          <p:nvPr/>
        </p:nvCxnSpPr>
        <p:spPr>
          <a:xfrm>
            <a:off x="2772260" y="2623348"/>
            <a:ext cx="1088884" cy="10508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 bwMode="auto">
          <a:xfrm flipV="1">
            <a:off x="2772260" y="4085971"/>
            <a:ext cx="1094442" cy="36763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>
            <a:off x="2772260" y="3033068"/>
            <a:ext cx="1094442" cy="3687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ounded Rectangle 51"/>
          <p:cNvSpPr/>
          <p:nvPr/>
        </p:nvSpPr>
        <p:spPr>
          <a:xfrm>
            <a:off x="6649541" y="1598885"/>
            <a:ext cx="1882588" cy="194537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CI</a:t>
            </a:r>
          </a:p>
          <a:p>
            <a:pPr algn="ctr"/>
            <a:r>
              <a:rPr lang="en-US" sz="1200" dirty="0" smtClean="0"/>
              <a:t> (</a:t>
            </a:r>
            <a:r>
              <a:rPr lang="en-US" sz="1200" dirty="0" err="1" smtClean="0"/>
              <a:t>Continuos</a:t>
            </a:r>
            <a:r>
              <a:rPr lang="en-US" sz="1200" dirty="0" smtClean="0"/>
              <a:t> Integration)</a:t>
            </a:r>
          </a:p>
          <a:p>
            <a:pPr algn="ctr"/>
            <a:r>
              <a:rPr lang="en-US" sz="1200" dirty="0" smtClean="0"/>
              <a:t>Dynamic Regression </a:t>
            </a:r>
          </a:p>
          <a:p>
            <a:pPr algn="ctr"/>
            <a:r>
              <a:rPr lang="en-US" sz="1200" dirty="0" smtClean="0"/>
              <a:t>Selection Test Suite</a:t>
            </a:r>
          </a:p>
          <a:p>
            <a:pPr algn="ctr"/>
            <a:r>
              <a:rPr lang="en-US" sz="1200" dirty="0" err="1" smtClean="0"/>
              <a:t>US100</a:t>
            </a:r>
            <a:endParaRPr lang="en-US" sz="1200" dirty="0" smtClean="0"/>
          </a:p>
          <a:p>
            <a:pPr algn="ctr"/>
            <a:r>
              <a:rPr lang="en-US" sz="1200" dirty="0" err="1" smtClean="0"/>
              <a:t>Tc1</a:t>
            </a:r>
            <a:r>
              <a:rPr lang="en-US" sz="1200" dirty="0" smtClean="0"/>
              <a:t>…</a:t>
            </a:r>
            <a:r>
              <a:rPr lang="en-US" sz="1200" dirty="0" err="1" smtClean="0"/>
              <a:t>Tcn</a:t>
            </a:r>
            <a:endParaRPr lang="en-US" sz="1200" dirty="0" smtClean="0"/>
          </a:p>
          <a:p>
            <a:pPr algn="ctr"/>
            <a:endParaRPr lang="en-US" dirty="0" smtClean="0"/>
          </a:p>
        </p:txBody>
      </p:sp>
      <p:cxnSp>
        <p:nvCxnSpPr>
          <p:cNvPr id="53" name="Elbow Connector 52"/>
          <p:cNvCxnSpPr/>
          <p:nvPr/>
        </p:nvCxnSpPr>
        <p:spPr bwMode="auto">
          <a:xfrm>
            <a:off x="5772260" y="4070056"/>
            <a:ext cx="877281" cy="86847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4" name="Elbow Connector 73"/>
          <p:cNvCxnSpPr/>
          <p:nvPr/>
        </p:nvCxnSpPr>
        <p:spPr bwMode="auto">
          <a:xfrm rot="5400000" flipH="1">
            <a:off x="7557220" y="3557644"/>
            <a:ext cx="56670" cy="12700"/>
          </a:xfrm>
          <a:prstGeom prst="bentConnector3">
            <a:avLst>
              <a:gd name="adj1" fmla="val -625437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884497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CCIT</a:t>
            </a:r>
            <a:r>
              <a:rPr lang="en-US" dirty="0" smtClean="0"/>
              <a:t> Flow Diagram per Function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469687"/>
            <a:ext cx="8578850" cy="452765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3942" y="1604930"/>
            <a:ext cx="1988318" cy="20368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Code Coverage Report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fn1</a:t>
            </a:r>
            <a:r>
              <a:rPr lang="en-US" sz="1600" dirty="0" smtClean="0"/>
              <a:t>()  </a:t>
            </a:r>
            <a:r>
              <a:rPr lang="en-US" sz="1600" dirty="0"/>
              <a:t>5</a:t>
            </a:r>
            <a:r>
              <a:rPr lang="en-US" sz="1600" dirty="0" smtClean="0"/>
              <a:t>%</a:t>
            </a:r>
          </a:p>
          <a:p>
            <a:pPr algn="ctr"/>
            <a:endParaRPr lang="en-US" sz="1600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713692" y="3733515"/>
            <a:ext cx="2095724" cy="198388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DB </a:t>
            </a:r>
          </a:p>
          <a:p>
            <a:pPr algn="ctr"/>
            <a:r>
              <a:rPr lang="en-US" sz="1600" dirty="0" smtClean="0"/>
              <a:t>Rally User Story</a:t>
            </a:r>
          </a:p>
          <a:p>
            <a:pPr algn="ctr"/>
            <a:r>
              <a:rPr lang="en-US" sz="1600" dirty="0" smtClean="0"/>
              <a:t>Description</a:t>
            </a:r>
          </a:p>
          <a:p>
            <a:pPr algn="ctr"/>
            <a:r>
              <a:rPr lang="en-US" sz="1200" dirty="0" err="1" smtClean="0"/>
              <a:t>US100</a:t>
            </a:r>
            <a:endParaRPr lang="en-US" sz="1200" dirty="0" smtClean="0"/>
          </a:p>
          <a:p>
            <a:pPr algn="ctr"/>
            <a:r>
              <a:rPr lang="en-US" sz="1200" dirty="0" err="1" smtClean="0"/>
              <a:t>Bandwith</a:t>
            </a:r>
            <a:r>
              <a:rPr lang="en-US" sz="1200" dirty="0" smtClean="0"/>
              <a:t> function</a:t>
            </a:r>
          </a:p>
          <a:p>
            <a:pPr algn="ctr"/>
            <a:r>
              <a:rPr lang="en-US" sz="1200" dirty="0" err="1"/>
              <a:t>f</a:t>
            </a:r>
            <a:r>
              <a:rPr lang="en-US" sz="1200" dirty="0" err="1" smtClean="0"/>
              <a:t>n1</a:t>
            </a:r>
            <a:r>
              <a:rPr lang="en-US" sz="1200" dirty="0" smtClean="0"/>
              <a:t>()</a:t>
            </a:r>
          </a:p>
          <a:p>
            <a:pPr algn="ctr"/>
            <a:r>
              <a:rPr lang="en-US" sz="1200" dirty="0" smtClean="0"/>
              <a:t>Permutations</a:t>
            </a:r>
          </a:p>
          <a:p>
            <a:pPr algn="ctr"/>
            <a:r>
              <a:rPr lang="en-US" sz="1200" dirty="0" smtClean="0"/>
              <a:t>Bitrate</a:t>
            </a:r>
          </a:p>
          <a:p>
            <a:pPr algn="ctr"/>
            <a:r>
              <a:rPr lang="en-US" sz="1200" dirty="0" smtClean="0"/>
              <a:t>Content</a:t>
            </a:r>
          </a:p>
          <a:p>
            <a:pPr algn="ctr"/>
            <a:r>
              <a:rPr lang="en-US" sz="1200" dirty="0" smtClean="0"/>
              <a:t>Mode</a:t>
            </a:r>
          </a:p>
          <a:p>
            <a:pPr algn="ctr"/>
            <a:endParaRPr lang="en-US" sz="12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3861144" y="2894720"/>
            <a:ext cx="1911116" cy="1558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CCIT</a:t>
            </a:r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649541" y="3965844"/>
            <a:ext cx="1882588" cy="1945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New Test Cases/ User Story Mapping:</a:t>
            </a:r>
          </a:p>
          <a:p>
            <a:pPr algn="ctr"/>
            <a:r>
              <a:rPr lang="en-US" sz="1400" dirty="0" err="1" smtClean="0"/>
              <a:t>US100</a:t>
            </a:r>
            <a:endParaRPr lang="en-US" sz="1400" dirty="0" smtClean="0"/>
          </a:p>
          <a:p>
            <a:pPr algn="ctr"/>
            <a:r>
              <a:rPr lang="en-US" sz="1400" dirty="0" err="1" smtClean="0"/>
              <a:t>fn1</a:t>
            </a:r>
            <a:r>
              <a:rPr lang="en-US" sz="1400" dirty="0" smtClean="0"/>
              <a:t>()</a:t>
            </a:r>
          </a:p>
          <a:p>
            <a:pPr algn="ctr"/>
            <a:r>
              <a:rPr lang="en-US" sz="1400" dirty="0" err="1" smtClean="0"/>
              <a:t>Tc_bitrate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Tc_content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Tcn</a:t>
            </a:r>
            <a:endParaRPr lang="en-US" sz="1400" dirty="0" smtClean="0"/>
          </a:p>
          <a:p>
            <a:pPr algn="ctr"/>
            <a:endParaRPr lang="en-US" dirty="0" smtClean="0"/>
          </a:p>
        </p:txBody>
      </p:sp>
      <p:cxnSp>
        <p:nvCxnSpPr>
          <p:cNvPr id="13" name="Elbow Connector 12"/>
          <p:cNvCxnSpPr>
            <a:stCxn id="8" idx="3"/>
            <a:endCxn id="10" idx="1"/>
          </p:cNvCxnSpPr>
          <p:nvPr/>
        </p:nvCxnSpPr>
        <p:spPr>
          <a:xfrm>
            <a:off x="2772260" y="2623348"/>
            <a:ext cx="1088884" cy="10508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 bwMode="auto">
          <a:xfrm flipV="1">
            <a:off x="2772260" y="4085971"/>
            <a:ext cx="1094442" cy="36763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>
            <a:off x="2772260" y="3033068"/>
            <a:ext cx="1094442" cy="3687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ounded Rectangle 51"/>
          <p:cNvSpPr/>
          <p:nvPr/>
        </p:nvSpPr>
        <p:spPr>
          <a:xfrm>
            <a:off x="6649541" y="1598885"/>
            <a:ext cx="1882588" cy="1945379"/>
          </a:xfrm>
          <a:prstGeom prst="round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CI</a:t>
            </a:r>
          </a:p>
          <a:p>
            <a:pPr algn="ctr"/>
            <a:r>
              <a:rPr lang="en-US" sz="1200" dirty="0" smtClean="0"/>
              <a:t> (</a:t>
            </a:r>
            <a:r>
              <a:rPr lang="en-US" sz="1200" dirty="0" err="1" smtClean="0"/>
              <a:t>Continuos</a:t>
            </a:r>
            <a:r>
              <a:rPr lang="en-US" sz="1200" dirty="0" smtClean="0"/>
              <a:t> Integration)</a:t>
            </a:r>
          </a:p>
          <a:p>
            <a:pPr algn="ctr"/>
            <a:r>
              <a:rPr lang="en-US" sz="1200" dirty="0" smtClean="0"/>
              <a:t>Dynamic Regression </a:t>
            </a:r>
          </a:p>
          <a:p>
            <a:pPr algn="ctr"/>
            <a:r>
              <a:rPr lang="en-US" sz="1200" dirty="0" smtClean="0"/>
              <a:t>Selection Test Suite</a:t>
            </a:r>
          </a:p>
          <a:p>
            <a:pPr algn="ctr"/>
            <a:r>
              <a:rPr lang="en-US" sz="1200" dirty="0" err="1" smtClean="0"/>
              <a:t>US100</a:t>
            </a:r>
            <a:endParaRPr lang="en-US" sz="1200" dirty="0" smtClean="0"/>
          </a:p>
          <a:p>
            <a:pPr algn="ctr"/>
            <a:r>
              <a:rPr lang="en-US" sz="1200" dirty="0" err="1" smtClean="0"/>
              <a:t>Fn1</a:t>
            </a:r>
            <a:r>
              <a:rPr lang="en-US" sz="1200" dirty="0" smtClean="0"/>
              <a:t>()</a:t>
            </a:r>
          </a:p>
          <a:p>
            <a:pPr algn="ctr"/>
            <a:r>
              <a:rPr lang="en-US" sz="1200" dirty="0" err="1" smtClean="0"/>
              <a:t>Tc1</a:t>
            </a:r>
            <a:r>
              <a:rPr lang="en-US" sz="1200" dirty="0" smtClean="0"/>
              <a:t>…</a:t>
            </a:r>
            <a:r>
              <a:rPr lang="en-US" sz="1200" dirty="0" err="1" smtClean="0"/>
              <a:t>Tcn</a:t>
            </a:r>
            <a:endParaRPr lang="en-US" sz="1200" dirty="0" smtClean="0"/>
          </a:p>
          <a:p>
            <a:pPr algn="ctr"/>
            <a:endParaRPr lang="en-US" dirty="0" smtClean="0"/>
          </a:p>
        </p:txBody>
      </p:sp>
      <p:cxnSp>
        <p:nvCxnSpPr>
          <p:cNvPr id="53" name="Elbow Connector 52"/>
          <p:cNvCxnSpPr/>
          <p:nvPr/>
        </p:nvCxnSpPr>
        <p:spPr bwMode="auto">
          <a:xfrm>
            <a:off x="5772260" y="4070056"/>
            <a:ext cx="877281" cy="86847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4" name="Elbow Connector 73"/>
          <p:cNvCxnSpPr/>
          <p:nvPr/>
        </p:nvCxnSpPr>
        <p:spPr bwMode="auto">
          <a:xfrm rot="5400000" flipH="1">
            <a:off x="7557220" y="3557644"/>
            <a:ext cx="56670" cy="12700"/>
          </a:xfrm>
          <a:prstGeom prst="bentConnector3">
            <a:avLst>
              <a:gd name="adj1" fmla="val -625437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64300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5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655077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Modules/Functions Mapping with User Stories</a:t>
            </a:r>
          </a:p>
          <a:p>
            <a:r>
              <a:rPr lang="en-US" sz="3800" b="1" dirty="0" smtClean="0"/>
              <a:t>Database </a:t>
            </a:r>
            <a:endParaRPr lang="en-US" sz="3800" b="1" dirty="0"/>
          </a:p>
        </p:txBody>
      </p:sp>
      <p:sp>
        <p:nvSpPr>
          <p:cNvPr id="9" name="Rectangle 8"/>
          <p:cNvSpPr/>
          <p:nvPr/>
        </p:nvSpPr>
        <p:spPr>
          <a:xfrm>
            <a:off x="2581835" y="1411941"/>
            <a:ext cx="2608730" cy="4612341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94177" y="879244"/>
            <a:ext cx="8842246" cy="512416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Code Coverage Report  </a:t>
            </a:r>
            <a:r>
              <a:rPr lang="en-US" sz="2400" dirty="0" smtClean="0">
                <a:sym typeface="Wingdings" pitchFamily="2" charset="2"/>
              </a:rPr>
              <a:t>----------------</a:t>
            </a:r>
            <a:r>
              <a:rPr lang="en-US" sz="2400" dirty="0" smtClean="0"/>
              <a:t>    Rally User Stories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55541" y="1922929"/>
            <a:ext cx="1882588" cy="246081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Module1</a:t>
            </a:r>
            <a:r>
              <a:rPr lang="en-US" dirty="0" smtClean="0"/>
              <a:t> 8%</a:t>
            </a:r>
          </a:p>
          <a:p>
            <a:pPr algn="ctr"/>
            <a:r>
              <a:rPr lang="en-US" dirty="0" err="1" smtClean="0"/>
              <a:t>Module2</a:t>
            </a:r>
            <a:r>
              <a:rPr lang="en-US" dirty="0" smtClean="0"/>
              <a:t> 4%</a:t>
            </a:r>
          </a:p>
          <a:p>
            <a:pPr algn="ctr"/>
            <a:r>
              <a:rPr lang="en-US" dirty="0" err="1" smtClean="0"/>
              <a:t>Module3</a:t>
            </a:r>
            <a:r>
              <a:rPr lang="en-US" dirty="0" smtClean="0"/>
              <a:t>  2%</a:t>
            </a:r>
          </a:p>
          <a:p>
            <a:pPr algn="ctr"/>
            <a:r>
              <a:rPr lang="en-US" dirty="0" err="1" smtClean="0"/>
              <a:t>Module4</a:t>
            </a:r>
            <a:r>
              <a:rPr lang="en-US" dirty="0" smtClean="0"/>
              <a:t> 62% </a:t>
            </a:r>
          </a:p>
          <a:p>
            <a:pPr algn="ctr"/>
            <a:r>
              <a:rPr lang="en-US" dirty="0" smtClean="0"/>
              <a:t>…..</a:t>
            </a:r>
          </a:p>
          <a:p>
            <a:pPr algn="ctr"/>
            <a:r>
              <a:rPr lang="en-US" dirty="0" err="1" smtClean="0"/>
              <a:t>Modulen</a:t>
            </a:r>
            <a:r>
              <a:rPr lang="en-US" dirty="0" smtClean="0"/>
              <a:t> 44%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52230" y="1909482"/>
            <a:ext cx="1882588" cy="246081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Module1</a:t>
            </a:r>
            <a:endParaRPr lang="en-US" dirty="0" smtClean="0"/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n1</a:t>
            </a:r>
            <a:r>
              <a:rPr lang="en-US" dirty="0" smtClean="0"/>
              <a:t>  0%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n2</a:t>
            </a:r>
            <a:r>
              <a:rPr lang="en-US" dirty="0" smtClean="0"/>
              <a:t> 20%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n3</a:t>
            </a:r>
            <a:r>
              <a:rPr lang="en-US" dirty="0" smtClean="0"/>
              <a:t> 98%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n4</a:t>
            </a:r>
            <a:r>
              <a:rPr lang="en-US" dirty="0" smtClean="0"/>
              <a:t> 100%</a:t>
            </a:r>
          </a:p>
          <a:p>
            <a:pPr algn="ctr"/>
            <a:r>
              <a:rPr lang="en-US" dirty="0" smtClean="0"/>
              <a:t>…..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nn</a:t>
            </a:r>
            <a:r>
              <a:rPr lang="en-US" dirty="0" smtClean="0"/>
              <a:t> 14%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069238" y="1922929"/>
            <a:ext cx="1882588" cy="2736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US100</a:t>
            </a:r>
            <a:endParaRPr lang="en-US" dirty="0" smtClean="0"/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n1</a:t>
            </a:r>
            <a:endParaRPr lang="en-US" dirty="0" smtClean="0"/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n2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US200</a:t>
            </a:r>
            <a:endParaRPr lang="en-US" dirty="0" smtClean="0"/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n3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n4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…..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nn</a:t>
            </a:r>
            <a:r>
              <a:rPr lang="en-US" dirty="0" smtClean="0"/>
              <a:t>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95209" y="1922929"/>
            <a:ext cx="1641213" cy="2057400"/>
          </a:xfrm>
          <a:prstGeom prst="round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Cases</a:t>
            </a:r>
          </a:p>
          <a:p>
            <a:pPr algn="ctr"/>
            <a:r>
              <a:rPr lang="en-US" dirty="0" err="1" smtClean="0"/>
              <a:t>Tc1</a:t>
            </a:r>
            <a:endParaRPr lang="en-US" dirty="0" smtClean="0"/>
          </a:p>
          <a:p>
            <a:pPr algn="ctr"/>
            <a:r>
              <a:rPr lang="en-US" dirty="0" err="1" smtClean="0"/>
              <a:t>Tc2</a:t>
            </a:r>
            <a:endParaRPr lang="en-US" dirty="0" smtClean="0"/>
          </a:p>
          <a:p>
            <a:pPr algn="ctr"/>
            <a:r>
              <a:rPr lang="en-US" dirty="0" err="1" smtClean="0"/>
              <a:t>Tc3</a:t>
            </a:r>
            <a:endParaRPr lang="en-US" dirty="0" smtClean="0"/>
          </a:p>
          <a:p>
            <a:pPr algn="ctr"/>
            <a:r>
              <a:rPr lang="en-US" dirty="0" err="1" smtClean="0"/>
              <a:t>Tc4</a:t>
            </a:r>
            <a:endParaRPr lang="en-US" dirty="0" smtClean="0"/>
          </a:p>
          <a:p>
            <a:pPr algn="ctr"/>
            <a:r>
              <a:rPr lang="en-US" dirty="0" smtClean="0"/>
              <a:t>…..</a:t>
            </a:r>
          </a:p>
          <a:p>
            <a:pPr algn="ctr"/>
            <a:r>
              <a:rPr lang="en-US" dirty="0" err="1" smtClean="0"/>
              <a:t>Tcn</a:t>
            </a:r>
            <a:r>
              <a:rPr lang="en-US" dirty="0" smtClean="0"/>
              <a:t>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238129" y="2951629"/>
            <a:ext cx="343706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Right Arrow 15"/>
          <p:cNvSpPr/>
          <p:nvPr/>
        </p:nvSpPr>
        <p:spPr>
          <a:xfrm>
            <a:off x="4434819" y="2948267"/>
            <a:ext cx="634420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Right Arrow 17"/>
          <p:cNvSpPr/>
          <p:nvPr/>
        </p:nvSpPr>
        <p:spPr>
          <a:xfrm>
            <a:off x="6960870" y="2954093"/>
            <a:ext cx="465356" cy="3395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62537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7" grpId="0" animBg="1"/>
      <p:bldP spid="4" grpId="0" animBg="1"/>
      <p:bldP spid="16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880" y="1228045"/>
            <a:ext cx="8600727" cy="1736938"/>
          </a:xfrm>
        </p:spPr>
        <p:txBody>
          <a:bodyPr/>
          <a:lstStyle/>
          <a:p>
            <a:r>
              <a:rPr lang="en-US" sz="4400" dirty="0" smtClean="0"/>
              <a:t>Continuous</a:t>
            </a:r>
            <a:r>
              <a:rPr lang="de-DE" sz="4400" dirty="0" smtClean="0"/>
              <a:t> Integration</a:t>
            </a:r>
            <a:br>
              <a:rPr lang="de-DE" sz="4400" dirty="0" smtClean="0"/>
            </a:br>
            <a:r>
              <a:rPr lang="de-DE" sz="4400" dirty="0" smtClean="0"/>
              <a:t>Dynamic Regression</a:t>
            </a:r>
            <a:endParaRPr lang="de-DE" sz="4400" dirty="0">
              <a:solidFill>
                <a:srgbClr val="FFFF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35805" y="5273252"/>
            <a:ext cx="8112650" cy="114364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dirty="0" smtClean="0"/>
              <a:t>SP Video Software Solution (SPVSS) Automation Team</a:t>
            </a:r>
          </a:p>
          <a:p>
            <a:pPr>
              <a:spcBef>
                <a:spcPts val="600"/>
              </a:spcBef>
            </a:pPr>
            <a:r>
              <a:rPr lang="de-DE" dirty="0" err="1" smtClean="0"/>
              <a:t>October</a:t>
            </a:r>
            <a:r>
              <a:rPr lang="de-DE" dirty="0" smtClean="0"/>
              <a:t> 14, 2013</a:t>
            </a:r>
          </a:p>
          <a:p>
            <a:pPr>
              <a:spcBef>
                <a:spcPts val="600"/>
              </a:spcBef>
            </a:pPr>
            <a:r>
              <a:rPr lang="de-DE" dirty="0" smtClean="0"/>
              <a:t>EDCS</a:t>
            </a:r>
            <a:r>
              <a:rPr lang="de-DE" dirty="0"/>
              <a:t>-1263540 </a:t>
            </a:r>
            <a:endParaRPr lang="de-DE" dirty="0" smtClean="0"/>
          </a:p>
          <a:p>
            <a:pPr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6762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9702" y="89620"/>
            <a:ext cx="8580923" cy="838200"/>
          </a:xfrm>
        </p:spPr>
        <p:txBody>
          <a:bodyPr/>
          <a:lstStyle/>
          <a:p>
            <a:r>
              <a:rPr lang="en-US" dirty="0" smtClean="0"/>
              <a:t>Agenda for Continuous Integration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1880" y="1152149"/>
            <a:ext cx="8482264" cy="508496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>
                <a:latin typeface="+mn-lt"/>
              </a:rPr>
              <a:t> Motivation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Basic concepts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Benefits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latin typeface="+mn-lt"/>
              </a:rPr>
              <a:t> Continuous Integration today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latin typeface="+mn-lt"/>
              </a:rPr>
              <a:t> Flow diagram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Continuous Integration with Dynamic Regression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Flow diagram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Steps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Mapping source code to test cases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Changes, Select and Schedule module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Demo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Jenkins user interface</a:t>
            </a:r>
          </a:p>
          <a:p>
            <a:pPr lvl="1">
              <a:buFont typeface="Wingdings" pitchFamily="2" charset="2"/>
              <a:buChar char="v"/>
            </a:pPr>
            <a:endParaRPr lang="en-US" sz="2000" dirty="0" smtClean="0">
              <a:latin typeface="+mn-lt"/>
            </a:endParaRPr>
          </a:p>
          <a:p>
            <a:pPr>
              <a:buFont typeface="Wingdings" pitchFamily="2" charset="2"/>
              <a:buChar char="v"/>
            </a:pPr>
            <a:endParaRPr lang="en-US" sz="2400" dirty="0" smtClean="0">
              <a:latin typeface="+mn-lt"/>
            </a:endParaRPr>
          </a:p>
          <a:p>
            <a:pPr>
              <a:buFont typeface="Wingdings" pitchFamily="2" charset="2"/>
              <a:buChar char="v"/>
            </a:pPr>
            <a:endParaRPr lang="en-US" sz="2400" dirty="0" smtClean="0">
              <a:latin typeface="+mn-lt"/>
            </a:endParaRPr>
          </a:p>
          <a:p>
            <a:pPr>
              <a:buFont typeface="Wingdings" pitchFamily="2" charset="2"/>
              <a:buChar char="v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8175231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When many people are working on a project in parallel, there is an “integration problem”</a:t>
            </a:r>
          </a:p>
          <a:p>
            <a:pPr lvl="1"/>
            <a:r>
              <a:rPr lang="en-US" dirty="0" smtClean="0"/>
              <a:t>How to ensure that the work done separately can be “integrated” successfully?</a:t>
            </a:r>
          </a:p>
          <a:p>
            <a:r>
              <a:rPr lang="en-US" dirty="0" smtClean="0"/>
              <a:t>Levels of the integration problem:</a:t>
            </a:r>
          </a:p>
          <a:p>
            <a:pPr marL="692150" lvl="1" indent="-285750">
              <a:buFont typeface="Arial"/>
              <a:buChar char="•"/>
            </a:pPr>
            <a:r>
              <a:rPr lang="en-US" u="sng" dirty="0" smtClean="0"/>
              <a:t>Merge conflicts</a:t>
            </a:r>
            <a:r>
              <a:rPr lang="en-US" dirty="0" smtClean="0"/>
              <a:t>: people have modified the same file concurrently.</a:t>
            </a:r>
          </a:p>
          <a:p>
            <a:pPr marL="692150" lvl="1" indent="-285750">
              <a:buFont typeface="Arial"/>
              <a:buChar char="•"/>
            </a:pPr>
            <a:r>
              <a:rPr lang="en-US" u="sng" dirty="0" smtClean="0"/>
              <a:t>Compile conflicts</a:t>
            </a:r>
            <a:r>
              <a:rPr lang="en-US" dirty="0" smtClean="0"/>
              <a:t>: No merge conflicts, but people have modified files concurrently such that the resulting system does not compile.</a:t>
            </a:r>
          </a:p>
          <a:p>
            <a:pPr marL="692150" lvl="1" indent="-285750">
              <a:buFont typeface="Arial"/>
              <a:buChar char="•"/>
            </a:pPr>
            <a:r>
              <a:rPr lang="en-US" u="sng" dirty="0" smtClean="0"/>
              <a:t>Test conflicts</a:t>
            </a:r>
            <a:r>
              <a:rPr lang="en-US" dirty="0" smtClean="0"/>
              <a:t>: No merge conflicts, no compile conflicts, but people have modified files concurrently such that the system does not execute successfully.</a:t>
            </a:r>
          </a:p>
          <a:p>
            <a:pPr marL="514350" indent="-285750">
              <a:buFont typeface="Arial"/>
              <a:buChar char="•"/>
            </a:pPr>
            <a:r>
              <a:rPr lang="en-US" dirty="0"/>
              <a:t>Developers need to find if they broke the code as soon as </a:t>
            </a:r>
            <a:r>
              <a:rPr lang="en-US" dirty="0" smtClean="0"/>
              <a:t>possible</a:t>
            </a:r>
          </a:p>
          <a:p>
            <a:pPr marL="514350" indent="-285750">
              <a:buFont typeface="Arial"/>
              <a:buChar char="•"/>
            </a:pPr>
            <a:r>
              <a:rPr lang="en-US" dirty="0" smtClean="0"/>
              <a:t>CI is now more important than ever, since we are working on Agile environments</a:t>
            </a:r>
            <a:endParaRPr lang="en-US" dirty="0"/>
          </a:p>
          <a:p>
            <a:pPr marL="5143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360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78" y="11673"/>
            <a:ext cx="8588861" cy="655077"/>
          </a:xfrm>
        </p:spPr>
        <p:txBody>
          <a:bodyPr>
            <a:normAutofit/>
          </a:bodyPr>
          <a:lstStyle/>
          <a:p>
            <a:r>
              <a:rPr lang="en-US" b="1" dirty="0" smtClean="0"/>
              <a:t>Motivation Cont.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2" y="862908"/>
            <a:ext cx="8371090" cy="542359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With All these questions in mind the following metrics in the Code Coverage Data are IMPORTANT:</a:t>
            </a:r>
          </a:p>
          <a:p>
            <a:pPr>
              <a:buFont typeface="Wingdings" pitchFamily="2" charset="2"/>
              <a:buChar char="Ø"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The Amount of code the test cases are covering </a:t>
            </a:r>
            <a:endParaRPr lang="en-US" sz="80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      (# Lines covered/missed)</a:t>
            </a:r>
          </a:p>
          <a:p>
            <a:pPr>
              <a:buFont typeface="Wingdings" pitchFamily="2" charset="2"/>
              <a:buChar char="Ø"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The possible code paths coverage</a:t>
            </a:r>
          </a:p>
          <a:p>
            <a:pPr marL="0" indent="0">
              <a:buNone/>
            </a:pP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      (#Branches missed)</a:t>
            </a:r>
          </a:p>
          <a:p>
            <a:pPr marL="0" indent="0">
              <a:buNone/>
            </a:pPr>
            <a:endParaRPr lang="en-US" sz="80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We </a:t>
            </a: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need to move away from Blind Testing to Intelligent </a:t>
            </a:r>
            <a:r>
              <a:rPr lang="en-US" sz="8000" dirty="0" smtClean="0">
                <a:solidFill>
                  <a:schemeClr val="accent5">
                    <a:lumMod val="75000"/>
                  </a:schemeClr>
                </a:solidFill>
              </a:rPr>
              <a:t>Testing</a:t>
            </a:r>
          </a:p>
          <a:p>
            <a:pPr marL="0" indent="0">
              <a:buNone/>
            </a:pPr>
            <a:endParaRPr lang="en-US" sz="6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68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1200" dirty="0" smtClean="0">
                <a:solidFill>
                  <a:srgbClr val="FF0000"/>
                </a:solidFill>
              </a:rPr>
              <a:t>This </a:t>
            </a:r>
            <a:r>
              <a:rPr lang="en-US" sz="11200" dirty="0">
                <a:solidFill>
                  <a:srgbClr val="FF0000"/>
                </a:solidFill>
              </a:rPr>
              <a:t>requires a Process Change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7" y="4761082"/>
            <a:ext cx="92964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4726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Continuous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and test as soon as there are changes committed</a:t>
            </a:r>
          </a:p>
          <a:p>
            <a:r>
              <a:rPr lang="en-US" dirty="0" smtClean="0"/>
              <a:t>The system must be able to be built and tested automatically</a:t>
            </a:r>
          </a:p>
          <a:p>
            <a:r>
              <a:rPr lang="en-US" dirty="0" smtClean="0"/>
              <a:t>The system must be under version control</a:t>
            </a:r>
          </a:p>
          <a:p>
            <a:r>
              <a:rPr lang="en-US" dirty="0" smtClean="0"/>
              <a:t>Everyone commits their changes frequently (every day or two)</a:t>
            </a:r>
          </a:p>
          <a:p>
            <a:r>
              <a:rPr lang="en-US" dirty="0" smtClean="0"/>
              <a:t>Upon commit, the system is immediately and automatically integrated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Compiled, tested, etc.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Problems are uncovered and developers notified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8659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Continuous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Reduced risk: system always builds, or else you know it quickly</a:t>
            </a:r>
          </a:p>
          <a:p>
            <a:r>
              <a:rPr lang="en-US" dirty="0" smtClean="0"/>
              <a:t>Bugs and problems discovered closer to the point in time that they were introduced</a:t>
            </a:r>
          </a:p>
          <a:p>
            <a:r>
              <a:rPr lang="en-US" dirty="0" smtClean="0"/>
              <a:t>System is deployable more frequently, enabling more user feedback</a:t>
            </a:r>
          </a:p>
        </p:txBody>
      </p:sp>
    </p:spTree>
    <p:extLst>
      <p:ext uri="{BB962C8B-B14F-4D97-AF65-F5344CB8AC3E}">
        <p14:creationId xmlns:p14="http://schemas.microsoft.com/office/powerpoint/2010/main" val="25433962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Today, in a continuous integration system such as </a:t>
            </a:r>
            <a:r>
              <a:rPr lang="en-US" sz="2400" dirty="0" smtClean="0">
                <a:solidFill>
                  <a:srgbClr val="000000"/>
                </a:solidFill>
              </a:rPr>
              <a:t>Jenkins: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</a:t>
            </a:r>
            <a:r>
              <a:rPr lang="en-US" sz="2400" dirty="0" smtClean="0">
                <a:solidFill>
                  <a:srgbClr val="000000"/>
                </a:solidFill>
              </a:rPr>
              <a:t>he </a:t>
            </a:r>
            <a:r>
              <a:rPr lang="en-US" sz="2400" dirty="0">
                <a:solidFill>
                  <a:srgbClr val="000000"/>
                </a:solidFill>
              </a:rPr>
              <a:t>tool monitors a version control </a:t>
            </a:r>
            <a:r>
              <a:rPr lang="en-US" sz="2400" dirty="0" smtClean="0">
                <a:solidFill>
                  <a:srgbClr val="000000"/>
                </a:solidFill>
              </a:rPr>
              <a:t>system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uilds </a:t>
            </a:r>
            <a:r>
              <a:rPr lang="en-US" sz="2400" dirty="0">
                <a:solidFill>
                  <a:srgbClr val="000000"/>
                </a:solidFill>
              </a:rPr>
              <a:t>a new image when there are changes committed by a developer </a:t>
            </a:r>
            <a:r>
              <a:rPr lang="en-US" sz="2400" dirty="0" smtClean="0">
                <a:solidFill>
                  <a:srgbClr val="000000"/>
                </a:solidFill>
              </a:rPr>
              <a:t>and;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Triggers </a:t>
            </a:r>
            <a:r>
              <a:rPr lang="en-US" sz="2400" dirty="0">
                <a:solidFill>
                  <a:srgbClr val="000000"/>
                </a:solidFill>
              </a:rPr>
              <a:t>an automated testing job with ALL or a predefined, static subset of test cases that may not be related to the changes introduced in the build.  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This </a:t>
            </a:r>
            <a:r>
              <a:rPr lang="en-US" sz="2400" dirty="0">
                <a:solidFill>
                  <a:srgbClr val="000000"/>
                </a:solidFill>
              </a:rPr>
              <a:t>is inefficient testing and it is time consuming.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240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66"/>
          <p:cNvSpPr/>
          <p:nvPr/>
        </p:nvSpPr>
        <p:spPr bwMode="auto">
          <a:xfrm>
            <a:off x="1905000" y="2590800"/>
            <a:ext cx="6781800" cy="3200400"/>
          </a:xfrm>
          <a:prstGeom prst="ellipse">
            <a:avLst/>
          </a:prstGeom>
          <a:gradFill flip="none" rotWithShape="1">
            <a:gsLst>
              <a:gs pos="100000">
                <a:schemeClr val="accent5">
                  <a:lumMod val="60000"/>
                  <a:lumOff val="40000"/>
                </a:schemeClr>
              </a:gs>
              <a:gs pos="49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rPr>
              <a:t>Jenkins - CI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lnSpc>
                <a:spcPct val="80000"/>
              </a:lnSpc>
            </a:pPr>
            <a:r>
              <a:rPr lang="en-US" sz="3600" b="0" kern="120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</a:rPr>
              <a:t>Continuous Integration Flow diagram</a:t>
            </a:r>
            <a:endParaRPr lang="en-US" sz="3600" b="0" kern="1200" dirty="0">
              <a:gradFill>
                <a:gsLst>
                  <a:gs pos="0">
                    <a:srgbClr val="00B2F0"/>
                  </a:gs>
                  <a:gs pos="44000">
                    <a:srgbClr val="40FFFE"/>
                  </a:gs>
                  <a:gs pos="100000">
                    <a:srgbClr val="96CA4B"/>
                  </a:gs>
                </a:gsLst>
                <a:lin ang="4800000" scaled="0"/>
              </a:gradFill>
              <a:latin typeface="+mj-lt"/>
            </a:endParaRPr>
          </a:p>
        </p:txBody>
      </p:sp>
      <p:cxnSp>
        <p:nvCxnSpPr>
          <p:cNvPr id="32" name="Straight Arrow Connector 31"/>
          <p:cNvCxnSpPr>
            <a:stCxn id="24" idx="3"/>
            <a:endCxn id="25" idx="1"/>
          </p:cNvCxnSpPr>
          <p:nvPr/>
        </p:nvCxnSpPr>
        <p:spPr bwMode="auto">
          <a:xfrm>
            <a:off x="3810000" y="3907465"/>
            <a:ext cx="457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Straight Arrow Connector 34"/>
          <p:cNvCxnSpPr>
            <a:stCxn id="25" idx="3"/>
            <a:endCxn id="26" idx="1"/>
          </p:cNvCxnSpPr>
          <p:nvPr/>
        </p:nvCxnSpPr>
        <p:spPr bwMode="auto">
          <a:xfrm>
            <a:off x="5181600" y="3907465"/>
            <a:ext cx="381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38" name="Group 37"/>
          <p:cNvGrpSpPr/>
          <p:nvPr/>
        </p:nvGrpSpPr>
        <p:grpSpPr>
          <a:xfrm>
            <a:off x="228600" y="1371600"/>
            <a:ext cx="8153400" cy="4419599"/>
            <a:chOff x="228600" y="1219200"/>
            <a:chExt cx="8153400" cy="4419599"/>
          </a:xfr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  <a:gs pos="49000">
                <a:schemeClr val="accent5">
                  <a:lumMod val="75000"/>
                </a:schemeClr>
              </a:gs>
            </a:gsLst>
            <a:lin ang="0" scaled="1"/>
            <a:tileRect/>
          </a:gradFill>
        </p:grpSpPr>
        <p:sp>
          <p:nvSpPr>
            <p:cNvPr id="12" name="Flowchart: Multidocument 11"/>
            <p:cNvSpPr/>
            <p:nvPr/>
          </p:nvSpPr>
          <p:spPr bwMode="auto">
            <a:xfrm>
              <a:off x="228600" y="4648199"/>
              <a:ext cx="1447800" cy="990600"/>
            </a:xfrm>
            <a:prstGeom prst="flowChartMultidocumen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c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ode update</a:t>
              </a:r>
            </a:p>
          </p:txBody>
        </p:sp>
        <p:sp>
          <p:nvSpPr>
            <p:cNvPr id="14" name="Flowchart: Magnetic Disk 13"/>
            <p:cNvSpPr/>
            <p:nvPr/>
          </p:nvSpPr>
          <p:spPr bwMode="auto">
            <a:xfrm>
              <a:off x="381000" y="2209800"/>
              <a:ext cx="1219200" cy="1066800"/>
            </a:xfrm>
            <a:prstGeom prst="flowChartMagneticDisk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code repository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209800" y="3581400"/>
              <a:ext cx="1600200" cy="347329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workspace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4267200" y="3581400"/>
              <a:ext cx="914400" cy="347329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build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5562600" y="3581400"/>
              <a:ext cx="762000" cy="347329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test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6934200" y="3459646"/>
              <a:ext cx="1447800" cy="592503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deploy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 &amp;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publish</a:t>
              </a:r>
            </a:p>
          </p:txBody>
        </p:sp>
        <p:sp>
          <p:nvSpPr>
            <p:cNvPr id="28" name="Flowchart: Magnetic Disk 27"/>
            <p:cNvSpPr/>
            <p:nvPr/>
          </p:nvSpPr>
          <p:spPr bwMode="auto">
            <a:xfrm>
              <a:off x="6934200" y="1219200"/>
              <a:ext cx="1447800" cy="1066800"/>
            </a:xfrm>
            <a:prstGeom prst="flowChartMagneticDisk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d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eliverable 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r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epository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3886200" y="4572000"/>
              <a:ext cx="1447800" cy="592503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report &amp; notify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 bwMode="auto">
          <a:xfrm>
            <a:off x="4572000" y="4111776"/>
            <a:ext cx="0" cy="6126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Elbow Connector 46"/>
          <p:cNvCxnSpPr/>
          <p:nvPr/>
        </p:nvCxnSpPr>
        <p:spPr bwMode="auto">
          <a:xfrm rot="16200000" flipV="1">
            <a:off x="366304" y="4114799"/>
            <a:ext cx="1371598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Elbow Connector 47"/>
          <p:cNvCxnSpPr>
            <a:stCxn id="14" idx="4"/>
            <a:endCxn id="24" idx="1"/>
          </p:cNvCxnSpPr>
          <p:nvPr/>
        </p:nvCxnSpPr>
        <p:spPr bwMode="auto">
          <a:xfrm>
            <a:off x="1600200" y="2895600"/>
            <a:ext cx="609600" cy="10118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2" name="Elbow Connector 51"/>
          <p:cNvCxnSpPr>
            <a:stCxn id="26" idx="2"/>
            <a:endCxn id="42" idx="3"/>
          </p:cNvCxnSpPr>
          <p:nvPr/>
        </p:nvCxnSpPr>
        <p:spPr bwMode="auto">
          <a:xfrm rot="5400000">
            <a:off x="5169039" y="4246090"/>
            <a:ext cx="939523" cy="60960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5" name="Elbow Connector 54"/>
          <p:cNvCxnSpPr>
            <a:stCxn id="27" idx="2"/>
            <a:endCxn id="42" idx="3"/>
          </p:cNvCxnSpPr>
          <p:nvPr/>
        </p:nvCxnSpPr>
        <p:spPr bwMode="auto">
          <a:xfrm rot="5400000">
            <a:off x="6087999" y="3450550"/>
            <a:ext cx="816103" cy="232410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4" name="Elbow Connector 63"/>
          <p:cNvCxnSpPr>
            <a:stCxn id="27" idx="0"/>
          </p:cNvCxnSpPr>
          <p:nvPr/>
        </p:nvCxnSpPr>
        <p:spPr bwMode="auto">
          <a:xfrm rot="5400000" flipH="1" flipV="1">
            <a:off x="7071278" y="3025222"/>
            <a:ext cx="1173646" cy="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5" name="Straight Arrow Connector 44"/>
          <p:cNvCxnSpPr/>
          <p:nvPr/>
        </p:nvCxnSpPr>
        <p:spPr bwMode="auto">
          <a:xfrm flipV="1">
            <a:off x="6324600" y="3908298"/>
            <a:ext cx="609600" cy="72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279907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80" y="2897735"/>
            <a:ext cx="8580923" cy="838200"/>
          </a:xfrm>
        </p:spPr>
        <p:txBody>
          <a:bodyPr/>
          <a:lstStyle/>
          <a:p>
            <a:r>
              <a:rPr lang="en-US" dirty="0"/>
              <a:t>Continuous Integration 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Dynamic </a:t>
            </a:r>
            <a:r>
              <a:rPr lang="en-US" b="1" dirty="0" smtClean="0"/>
              <a:t>Regression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60572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66"/>
          <p:cNvSpPr/>
          <p:nvPr/>
        </p:nvSpPr>
        <p:spPr bwMode="auto">
          <a:xfrm>
            <a:off x="1905000" y="2590800"/>
            <a:ext cx="6781800" cy="3200400"/>
          </a:xfrm>
          <a:prstGeom prst="ellipse">
            <a:avLst/>
          </a:prstGeom>
          <a:gradFill flip="none" rotWithShape="1">
            <a:gsLst>
              <a:gs pos="100000">
                <a:schemeClr val="accent5">
                  <a:lumMod val="60000"/>
                  <a:lumOff val="40000"/>
                </a:schemeClr>
              </a:gs>
              <a:gs pos="49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rPr>
              <a:t>Jenkins - CI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515"/>
            <a:ext cx="9277490" cy="83820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lnSpc>
                <a:spcPct val="80000"/>
              </a:lnSpc>
            </a:pPr>
            <a:r>
              <a:rPr lang="en-US" sz="3600" b="0" kern="120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</a:rPr>
              <a:t>Continuous Integration with </a:t>
            </a:r>
            <a:br>
              <a:rPr lang="en-US" sz="3600" b="0" kern="120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</a:rPr>
            </a:br>
            <a:r>
              <a:rPr lang="en-US" sz="3600" b="1" kern="120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</a:rPr>
              <a:t>Dynamic Regression</a:t>
            </a:r>
            <a:endParaRPr lang="en-US" sz="3600" b="1" kern="1200" dirty="0">
              <a:gradFill>
                <a:gsLst>
                  <a:gs pos="0">
                    <a:srgbClr val="00B2F0"/>
                  </a:gs>
                  <a:gs pos="44000">
                    <a:srgbClr val="40FFFE"/>
                  </a:gs>
                  <a:gs pos="100000">
                    <a:srgbClr val="96CA4B"/>
                  </a:gs>
                </a:gsLst>
                <a:lin ang="4800000" scaled="0"/>
              </a:gradFill>
              <a:latin typeface="+mj-lt"/>
            </a:endParaRPr>
          </a:p>
        </p:txBody>
      </p:sp>
      <p:cxnSp>
        <p:nvCxnSpPr>
          <p:cNvPr id="32" name="Straight Arrow Connector 31"/>
          <p:cNvCxnSpPr>
            <a:stCxn id="24" idx="3"/>
            <a:endCxn id="25" idx="1"/>
          </p:cNvCxnSpPr>
          <p:nvPr/>
        </p:nvCxnSpPr>
        <p:spPr bwMode="auto">
          <a:xfrm flipV="1">
            <a:off x="3509471" y="3907465"/>
            <a:ext cx="299919" cy="22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3433575" y="3907465"/>
            <a:ext cx="1590745" cy="22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38" name="Group 37"/>
          <p:cNvGrpSpPr/>
          <p:nvPr/>
        </p:nvGrpSpPr>
        <p:grpSpPr>
          <a:xfrm>
            <a:off x="228600" y="1371600"/>
            <a:ext cx="8593520" cy="4419599"/>
            <a:chOff x="228600" y="1219200"/>
            <a:chExt cx="8593520" cy="4419599"/>
          </a:xfr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  <a:gs pos="49000">
                <a:schemeClr val="accent5">
                  <a:lumMod val="75000"/>
                </a:schemeClr>
              </a:gs>
            </a:gsLst>
            <a:lin ang="0" scaled="1"/>
            <a:tileRect/>
          </a:gradFill>
        </p:grpSpPr>
        <p:sp>
          <p:nvSpPr>
            <p:cNvPr id="12" name="Flowchart: Multidocument 11"/>
            <p:cNvSpPr/>
            <p:nvPr/>
          </p:nvSpPr>
          <p:spPr bwMode="auto">
            <a:xfrm>
              <a:off x="228600" y="4648199"/>
              <a:ext cx="1447800" cy="990600"/>
            </a:xfrm>
            <a:prstGeom prst="flowChartMultidocumen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c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ode update</a:t>
              </a:r>
            </a:p>
          </p:txBody>
        </p:sp>
        <p:sp>
          <p:nvSpPr>
            <p:cNvPr id="14" name="Flowchart: Magnetic Disk 13"/>
            <p:cNvSpPr/>
            <p:nvPr/>
          </p:nvSpPr>
          <p:spPr bwMode="auto">
            <a:xfrm>
              <a:off x="381000" y="2209800"/>
              <a:ext cx="1219200" cy="1066800"/>
            </a:xfrm>
            <a:prstGeom prst="flowChartMagneticDisk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code repository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209801" y="3581400"/>
              <a:ext cx="1299670" cy="351869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workspace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809390" y="3581400"/>
              <a:ext cx="914400" cy="347329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build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374320" y="3459646"/>
              <a:ext cx="1447800" cy="592503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deploy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 &amp;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publish</a:t>
              </a:r>
            </a:p>
          </p:txBody>
        </p:sp>
        <p:sp>
          <p:nvSpPr>
            <p:cNvPr id="28" name="Flowchart: Magnetic Disk 27"/>
            <p:cNvSpPr/>
            <p:nvPr/>
          </p:nvSpPr>
          <p:spPr bwMode="auto">
            <a:xfrm>
              <a:off x="6934200" y="1219200"/>
              <a:ext cx="1447800" cy="1066800"/>
            </a:xfrm>
            <a:prstGeom prst="flowChartMagneticDisk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d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eliverable 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r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ea typeface="ＭＳ Ｐゴシック" pitchFamily="1" charset="-128"/>
                  <a:cs typeface="Calibri" pitchFamily="34" charset="0"/>
                </a:rPr>
                <a:t>epository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3886200" y="4572000"/>
              <a:ext cx="1447800" cy="592503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report &amp; notify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14535" y="3581400"/>
              <a:ext cx="762000" cy="351869"/>
            </a:xfrm>
            <a:prstGeom prst="roundRect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ＭＳ Ｐゴシック" pitchFamily="1" charset="-128"/>
                  <a:cs typeface="Calibri" pitchFamily="34" charset="0"/>
                </a:rPr>
                <a:t>Test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 bwMode="auto">
          <a:xfrm>
            <a:off x="4572000" y="4111776"/>
            <a:ext cx="0" cy="6126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Elbow Connector 46"/>
          <p:cNvCxnSpPr/>
          <p:nvPr/>
        </p:nvCxnSpPr>
        <p:spPr bwMode="auto">
          <a:xfrm rot="16200000" flipV="1">
            <a:off x="366304" y="4114799"/>
            <a:ext cx="1371598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Elbow Connector 47"/>
          <p:cNvCxnSpPr>
            <a:stCxn id="14" idx="4"/>
            <a:endCxn id="24" idx="1"/>
          </p:cNvCxnSpPr>
          <p:nvPr/>
        </p:nvCxnSpPr>
        <p:spPr bwMode="auto">
          <a:xfrm>
            <a:off x="1600200" y="2895600"/>
            <a:ext cx="609601" cy="10141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2" name="Elbow Connector 51"/>
          <p:cNvCxnSpPr>
            <a:stCxn id="26" idx="2"/>
            <a:endCxn id="42" idx="3"/>
          </p:cNvCxnSpPr>
          <p:nvPr/>
        </p:nvCxnSpPr>
        <p:spPr bwMode="auto">
          <a:xfrm rot="5400000">
            <a:off x="5547277" y="3872393"/>
            <a:ext cx="934983" cy="136153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5" name="Elbow Connector 54"/>
          <p:cNvCxnSpPr>
            <a:stCxn id="27" idx="2"/>
            <a:endCxn id="42" idx="3"/>
          </p:cNvCxnSpPr>
          <p:nvPr/>
        </p:nvCxnSpPr>
        <p:spPr bwMode="auto">
          <a:xfrm rot="5400000">
            <a:off x="6308059" y="3230490"/>
            <a:ext cx="816103" cy="276422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4" name="Elbow Connector 63"/>
          <p:cNvCxnSpPr>
            <a:stCxn id="27" idx="0"/>
          </p:cNvCxnSpPr>
          <p:nvPr/>
        </p:nvCxnSpPr>
        <p:spPr bwMode="auto">
          <a:xfrm rot="5400000" flipH="1" flipV="1">
            <a:off x="7511398" y="3025222"/>
            <a:ext cx="1173646" cy="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5" name="Straight Arrow Connector 44"/>
          <p:cNvCxnSpPr>
            <a:endCxn id="27" idx="1"/>
          </p:cNvCxnSpPr>
          <p:nvPr/>
        </p:nvCxnSpPr>
        <p:spPr bwMode="auto">
          <a:xfrm flipV="1">
            <a:off x="7076535" y="3908298"/>
            <a:ext cx="297785" cy="72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5862215" y="3884370"/>
            <a:ext cx="458002" cy="72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Rounded Rectangle 21"/>
          <p:cNvSpPr/>
          <p:nvPr/>
        </p:nvSpPr>
        <p:spPr bwMode="auto">
          <a:xfrm>
            <a:off x="5027370" y="3580790"/>
            <a:ext cx="1138425" cy="842216"/>
          </a:xfrm>
          <a:prstGeom prst="roundRect">
            <a:avLst/>
          </a:prstGeo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  <a:gs pos="49000">
                <a:schemeClr val="accent5">
                  <a:lumMod val="75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+mj-lt"/>
                <a:ea typeface="ＭＳ Ｐゴシック" pitchFamily="1" charset="-128"/>
                <a:cs typeface="Calibri" pitchFamily="34" charset="0"/>
              </a:rPr>
              <a:t>Changes </a:t>
            </a:r>
            <a:endParaRPr lang="en-US" sz="1600" dirty="0">
              <a:solidFill>
                <a:schemeClr val="bg1"/>
              </a:solidFill>
              <a:latin typeface="+mj-lt"/>
              <a:ea typeface="ＭＳ Ｐゴシック" pitchFamily="1" charset="-128"/>
              <a:cs typeface="Calibri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+mj-lt"/>
                <a:ea typeface="ＭＳ Ｐゴシック" pitchFamily="1" charset="-128"/>
                <a:cs typeface="Calibri" pitchFamily="34" charset="0"/>
              </a:rPr>
              <a:t>Select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88996788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with</a:t>
            </a:r>
            <a:br>
              <a:rPr lang="en-US" dirty="0" smtClean="0"/>
            </a:br>
            <a:r>
              <a:rPr lang="en-US" dirty="0" smtClean="0"/>
              <a:t>Dynamic Regression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finds changes on commit</a:t>
            </a:r>
            <a:endParaRPr lang="en-US" dirty="0"/>
          </a:p>
          <a:p>
            <a:pPr lvl="0"/>
            <a:r>
              <a:rPr lang="en-US" dirty="0" smtClean="0"/>
              <a:t>Relies on mapping of source files to test cases</a:t>
            </a:r>
            <a:endParaRPr lang="en-US" dirty="0"/>
          </a:p>
          <a:p>
            <a:pPr lvl="0"/>
            <a:r>
              <a:rPr lang="en-US" dirty="0" smtClean="0"/>
              <a:t>Executes a subset of the test cases based on committed changes</a:t>
            </a:r>
          </a:p>
          <a:p>
            <a:r>
              <a:rPr lang="en-US" dirty="0"/>
              <a:t>This is efficient testing since it is dynamic, relevant and saves time and money from a fixed regression baseline</a:t>
            </a:r>
            <a:r>
              <a:rPr lang="en-US" dirty="0" smtClean="0"/>
              <a:t>.</a:t>
            </a:r>
          </a:p>
          <a:p>
            <a:r>
              <a:rPr lang="en-US" dirty="0"/>
              <a:t>With Dynamic Regression only a sub-set of the test cases are </a:t>
            </a:r>
            <a:r>
              <a:rPr lang="en-US" dirty="0" smtClean="0"/>
              <a:t>executed. For example, it could save several hours per run.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  <a:p>
            <a:pPr marL="0" lv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953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Source Code to Test Cases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56725" y="4036160"/>
            <a:ext cx="1745585" cy="212506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3129995" y="4036160"/>
            <a:ext cx="1745585" cy="212506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103265" y="4036160"/>
            <a:ext cx="1745585" cy="212506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32620" y="3732580"/>
            <a:ext cx="18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Http.java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5890" y="3732580"/>
            <a:ext cx="18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Rtsp.java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160" y="3732580"/>
            <a:ext cx="18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Gui.java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515" y="4187950"/>
            <a:ext cx="18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test_001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5890" y="4187950"/>
            <a:ext cx="18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test_001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test_002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9160" y="4187950"/>
            <a:ext cx="18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test_002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460" y="1379835"/>
            <a:ext cx="7513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each source file map the test cases to run.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can be done in different ways: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Manually, in text files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Mapping users stories to test cases in a tool such as Rally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As the output of a Code Coverage </a:t>
            </a:r>
            <a:r>
              <a:rPr lang="en-US" dirty="0" smtClean="0">
                <a:solidFill>
                  <a:schemeClr val="bg1"/>
                </a:solidFill>
              </a:rPr>
              <a:t>Tool to reverse engineer the code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Since Features keep changing, we prefer an automated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325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2295150" y="1835205"/>
            <a:ext cx="4250120" cy="455370"/>
          </a:xfrm>
          <a:prstGeom prst="round2Diag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Changes, Select &amp; Schedule Module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1045" y="1911100"/>
            <a:ext cx="417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Find last build folder in Jenkins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2295150" y="2745945"/>
            <a:ext cx="4271300" cy="455370"/>
          </a:xfrm>
          <a:prstGeom prst="round2Diag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71045" y="2821840"/>
            <a:ext cx="417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Find changes in changelog.xml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2295150" y="3656685"/>
            <a:ext cx="4271300" cy="455370"/>
          </a:xfrm>
          <a:prstGeom prst="round2Diag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371045" y="3732580"/>
            <a:ext cx="417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Find test cases to run based on changes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2295150" y="4567425"/>
            <a:ext cx="4271300" cy="455370"/>
          </a:xfrm>
          <a:prstGeom prst="round2Diag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371045" y="4643320"/>
            <a:ext cx="417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Find unique list of test cases to run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Round Diagonal Corner Rectangle 11"/>
          <p:cNvSpPr/>
          <p:nvPr/>
        </p:nvSpPr>
        <p:spPr>
          <a:xfrm>
            <a:off x="2295150" y="5402270"/>
            <a:ext cx="4271300" cy="455370"/>
          </a:xfrm>
          <a:prstGeom prst="round2Diag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371045" y="5478165"/>
            <a:ext cx="417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Create schedule test command dynamically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>
            <a:stCxn id="5" idx="1"/>
            <a:endCxn id="6" idx="3"/>
          </p:cNvCxnSpPr>
          <p:nvPr/>
        </p:nvCxnSpPr>
        <p:spPr>
          <a:xfrm>
            <a:off x="4420210" y="2290575"/>
            <a:ext cx="10590" cy="455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1"/>
            <a:endCxn id="8" idx="3"/>
          </p:cNvCxnSpPr>
          <p:nvPr/>
        </p:nvCxnSpPr>
        <p:spPr>
          <a:xfrm>
            <a:off x="4430800" y="3201315"/>
            <a:ext cx="0" cy="455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1"/>
            <a:endCxn id="10" idx="3"/>
          </p:cNvCxnSpPr>
          <p:nvPr/>
        </p:nvCxnSpPr>
        <p:spPr>
          <a:xfrm>
            <a:off x="4430800" y="4112055"/>
            <a:ext cx="0" cy="455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1"/>
            <a:endCxn id="12" idx="3"/>
          </p:cNvCxnSpPr>
          <p:nvPr/>
        </p:nvCxnSpPr>
        <p:spPr>
          <a:xfrm>
            <a:off x="4430800" y="5022795"/>
            <a:ext cx="0" cy="379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 bwMode="auto">
          <a:xfrm>
            <a:off x="7000640" y="1228045"/>
            <a:ext cx="1138425" cy="842216"/>
          </a:xfrm>
          <a:prstGeom prst="roundRect">
            <a:avLst/>
          </a:prstGeo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  <a:gs pos="49000">
                <a:schemeClr val="accent5">
                  <a:lumMod val="75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+mj-lt"/>
                <a:ea typeface="ＭＳ Ｐゴシック" pitchFamily="1" charset="-128"/>
                <a:cs typeface="Calibri" pitchFamily="34" charset="0"/>
              </a:rPr>
              <a:t>Changes </a:t>
            </a:r>
            <a:endParaRPr lang="en-US" sz="1600" dirty="0">
              <a:solidFill>
                <a:schemeClr val="bg1"/>
              </a:solidFill>
              <a:latin typeface="+mj-lt"/>
              <a:ea typeface="ＭＳ Ｐゴシック" pitchFamily="1" charset="-128"/>
              <a:cs typeface="Calibri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+mj-lt"/>
                <a:ea typeface="ＭＳ Ｐゴシック" pitchFamily="1" charset="-128"/>
                <a:cs typeface="Calibri" pitchFamily="34" charset="0"/>
              </a:rPr>
              <a:t>Select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pitchFamily="1" charset="-128"/>
                <a:cs typeface="Calibri" pitchFamily="34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8314168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Continuous Integration with Dynamic Regressions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 a continuous integration job in Jenkins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Poll version control every 1 minute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Build server creates a build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Change-Select-Schedule module finds changes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Kick-off feature test cases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Email developers with report</a:t>
            </a:r>
          </a:p>
          <a:p>
            <a:r>
              <a:rPr lang="en-US" dirty="0" smtClean="0"/>
              <a:t>Commit some code for one source file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Check to see that the build is triggered, changes are identified and only a sub-set of test cases are executed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Check ATS report and email generated</a:t>
            </a:r>
          </a:p>
          <a:p>
            <a:r>
              <a:rPr lang="en-US" dirty="0"/>
              <a:t>Commit some code for </a:t>
            </a:r>
            <a:r>
              <a:rPr lang="en-US" dirty="0" smtClean="0"/>
              <a:t>a DIFFERENT </a:t>
            </a:r>
            <a:r>
              <a:rPr lang="en-US" dirty="0"/>
              <a:t>source file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/>
              <a:t>Check to see that the build is triggered, changes are identified and only a </a:t>
            </a:r>
            <a:r>
              <a:rPr lang="en-US" dirty="0" smtClean="0"/>
              <a:t>DIFFERENT sub</a:t>
            </a:r>
            <a:r>
              <a:rPr lang="en-US" dirty="0"/>
              <a:t>-set of test cases are </a:t>
            </a:r>
            <a:r>
              <a:rPr lang="en-US" dirty="0" smtClean="0"/>
              <a:t>executed. 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Check </a:t>
            </a:r>
            <a:r>
              <a:rPr lang="en-US" dirty="0"/>
              <a:t>ATS report and email generated</a:t>
            </a:r>
          </a:p>
          <a:p>
            <a:pPr marL="692150" lvl="1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33844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78" y="11673"/>
            <a:ext cx="8588861" cy="655077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2" y="862908"/>
            <a:ext cx="8371090" cy="5423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CCIT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Tool which provides the following capabilities in Automation Testing: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Code Coverage Measurements 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(Lines, Branches Covered/Missed)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Code Coverage Data Analysis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Code Coverage Gap Identification and Improvement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Algorithmic search to Add and Re-design new and existing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test Cases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Mapping of Source Code Components to Test Cases in a Database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8906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br>
              <a:rPr lang="en-US" dirty="0" smtClean="0"/>
            </a:br>
            <a:r>
              <a:rPr lang="en-US" dirty="0" smtClean="0"/>
              <a:t>GUI</a:t>
            </a:r>
            <a:endParaRPr lang="en-US" dirty="0"/>
          </a:p>
        </p:txBody>
      </p:sp>
      <p:pic>
        <p:nvPicPr>
          <p:cNvPr id="3" name="Picture 2" descr="Screen Shot 2013-10-08 at 4.0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65" y="24218"/>
            <a:ext cx="6828898" cy="60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33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</p:nvPr>
        </p:nvSpPr>
        <p:spPr>
          <a:xfrm>
            <a:off x="245985" y="1303940"/>
            <a:ext cx="8570912" cy="1114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200" dirty="0"/>
              <a:t>Web Site: </a:t>
            </a:r>
            <a:r>
              <a:rPr lang="en-US" sz="1200" dirty="0">
                <a:hlinkClick r:id="rId2"/>
              </a:rPr>
              <a:t>http://jenkins-ci.org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/>
          </a:p>
          <a:p>
            <a:pPr>
              <a:lnSpc>
                <a:spcPct val="50000"/>
              </a:lnSpc>
            </a:pPr>
            <a:r>
              <a:rPr lang="en-US" sz="1200" dirty="0" smtClean="0"/>
              <a:t>Introduction </a:t>
            </a:r>
            <a:r>
              <a:rPr lang="en-US" sz="1200" dirty="0"/>
              <a:t>to Continuous </a:t>
            </a:r>
            <a:r>
              <a:rPr lang="en-US" sz="1200" dirty="0" smtClean="0"/>
              <a:t>Integration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://www.youtube.com/watch?v=</a:t>
            </a:r>
            <a:r>
              <a:rPr lang="en-US" sz="1200" dirty="0" smtClean="0">
                <a:hlinkClick r:id="rId3"/>
              </a:rPr>
              <a:t>4sANX9AhM8c</a:t>
            </a:r>
            <a:endParaRPr lang="en-US" sz="1200" dirty="0" smtClean="0"/>
          </a:p>
          <a:p>
            <a:pPr lvl="0">
              <a:lnSpc>
                <a:spcPct val="100000"/>
              </a:lnSpc>
            </a:pPr>
            <a:r>
              <a:rPr lang="en-US" sz="1200" dirty="0"/>
              <a:t>Patent EP0684557A2 - </a:t>
            </a:r>
            <a:r>
              <a:rPr lang="en-US" sz="1200" b="1" dirty="0"/>
              <a:t>System and method for selective regression testing</a:t>
            </a:r>
            <a:r>
              <a:rPr lang="en-US" sz="1200" dirty="0"/>
              <a:t> - Google Patents </a:t>
            </a:r>
            <a:r>
              <a:rPr lang="en-US" sz="1200" dirty="0">
                <a:hlinkClick r:id="rId4"/>
              </a:rPr>
              <a:t>http://www.google.com/patents/EP0684557A2?cl=en</a:t>
            </a:r>
            <a:endParaRPr lang="en-US" sz="1200" dirty="0"/>
          </a:p>
          <a:p>
            <a:pPr lvl="0">
              <a:lnSpc>
                <a:spcPct val="100000"/>
              </a:lnSpc>
            </a:pPr>
            <a:r>
              <a:rPr lang="en-US" sz="1200" dirty="0" err="1"/>
              <a:t>Swarnendu</a:t>
            </a:r>
            <a:r>
              <a:rPr lang="en-US" sz="1200" dirty="0"/>
              <a:t> </a:t>
            </a:r>
            <a:r>
              <a:rPr lang="en-US" sz="1200" dirty="0" err="1"/>
              <a:t>Biswas</a:t>
            </a:r>
            <a:r>
              <a:rPr lang="en-US" sz="1200" dirty="0"/>
              <a:t>, </a:t>
            </a:r>
            <a:r>
              <a:rPr lang="en-US" sz="1200" dirty="0" err="1"/>
              <a:t>Rajib</a:t>
            </a:r>
            <a:r>
              <a:rPr lang="en-US" sz="1200" dirty="0"/>
              <a:t> Mall, </a:t>
            </a:r>
            <a:r>
              <a:rPr lang="en-US" sz="1200" dirty="0" err="1"/>
              <a:t>Manoranjan</a:t>
            </a:r>
            <a:r>
              <a:rPr lang="en-US" sz="1200" dirty="0"/>
              <a:t> </a:t>
            </a:r>
            <a:r>
              <a:rPr lang="en-US" sz="1200" dirty="0" err="1"/>
              <a:t>Satpathy</a:t>
            </a:r>
            <a:r>
              <a:rPr lang="en-US" sz="1200" dirty="0"/>
              <a:t> and </a:t>
            </a:r>
            <a:r>
              <a:rPr lang="en-US" sz="1200" dirty="0" err="1"/>
              <a:t>Srihari</a:t>
            </a:r>
            <a:r>
              <a:rPr lang="en-US" sz="1200" dirty="0"/>
              <a:t> </a:t>
            </a:r>
            <a:r>
              <a:rPr lang="en-US" sz="1200" dirty="0" err="1"/>
              <a:t>Sukumaran</a:t>
            </a:r>
            <a:r>
              <a:rPr lang="en-US" sz="1200" dirty="0"/>
              <a:t>, </a:t>
            </a:r>
            <a:r>
              <a:rPr lang="en-US" sz="1200" b="1" dirty="0"/>
              <a:t>"Regression Test Selection Techniques: A Survey"</a:t>
            </a:r>
            <a:r>
              <a:rPr lang="en-US" sz="1200" dirty="0"/>
              <a:t>, </a:t>
            </a:r>
            <a:r>
              <a:rPr lang="en-US" sz="1200" dirty="0" err="1"/>
              <a:t>Informatica</a:t>
            </a:r>
            <a:r>
              <a:rPr lang="en-US" sz="1200" dirty="0"/>
              <a:t>, 2011 </a:t>
            </a:r>
            <a:r>
              <a:rPr lang="en-US" sz="1200" dirty="0">
                <a:hlinkClick r:id="rId5"/>
              </a:rPr>
              <a:t>http://www.cse.ohio-state.edu/~biswass/files/</a:t>
            </a:r>
            <a:r>
              <a:rPr lang="en-US" sz="1200" dirty="0" smtClean="0">
                <a:hlinkClick r:id="rId5"/>
              </a:rPr>
              <a:t>informaticasurvey.pdf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6"/>
              </a:rPr>
              <a:t>W-SRT - Selective Regression Tool Overview and Demo</a:t>
            </a:r>
            <a:r>
              <a:rPr lang="en-US" sz="1200" dirty="0"/>
              <a:t> </a:t>
            </a:r>
            <a:r>
              <a:rPr lang="en-US" sz="1200" dirty="0" smtClean="0"/>
              <a:t>- </a:t>
            </a:r>
            <a:r>
              <a:rPr lang="en-US" sz="1200" dirty="0"/>
              <a:t>EDCS-830179     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7"/>
              </a:rPr>
              <a:t>Selective Regression Testing (Lathasree Subramanyan) - IOS DUET</a:t>
            </a:r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/>
              <a:t>EDCS-572703     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8"/>
              </a:rPr>
              <a:t>PRD for Selective Regression Testing</a:t>
            </a:r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/>
              <a:t>EDCS-401633  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9"/>
              </a:rPr>
              <a:t>Source-Aware Selective Regression Tooling - Approaches</a:t>
            </a:r>
            <a:r>
              <a:rPr lang="en-US" sz="1200" dirty="0"/>
              <a:t> </a:t>
            </a:r>
            <a:r>
              <a:rPr lang="en-US" sz="1200" dirty="0" smtClean="0"/>
              <a:t>- </a:t>
            </a:r>
            <a:r>
              <a:rPr lang="en-US" sz="1200" dirty="0"/>
              <a:t>EDCS-393953 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10"/>
              </a:rPr>
              <a:t>Source-Aware Selective Regression Tooling </a:t>
            </a:r>
            <a:r>
              <a:rPr lang="en-US" sz="1200" b="1" dirty="0" smtClean="0">
                <a:hlinkClick r:id="rId10"/>
              </a:rPr>
              <a:t>– </a:t>
            </a:r>
            <a:r>
              <a:rPr lang="en-US" sz="1200" b="1" dirty="0">
                <a:hlinkClick r:id="rId10"/>
              </a:rPr>
              <a:t>Approaches</a:t>
            </a:r>
            <a:r>
              <a:rPr lang="en-US" sz="1200" dirty="0"/>
              <a:t> </a:t>
            </a:r>
            <a:r>
              <a:rPr lang="en-US" sz="1200" dirty="0" smtClean="0"/>
              <a:t>-</a:t>
            </a:r>
            <a:r>
              <a:rPr lang="en-US" sz="1200" dirty="0"/>
              <a:t> EDCS-392602     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11"/>
              </a:rPr>
              <a:t>Selective Regression Testing c7600 </a:t>
            </a:r>
            <a:r>
              <a:rPr lang="en-US" sz="1200" b="1" dirty="0" smtClean="0"/>
              <a:t>- </a:t>
            </a:r>
            <a:r>
              <a:rPr lang="en-US" sz="1200" dirty="0"/>
              <a:t>EDCS-771056 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12"/>
              </a:rPr>
              <a:t>Selective Regression Testing Readout</a:t>
            </a:r>
            <a:r>
              <a:rPr lang="en-US" sz="1200" dirty="0"/>
              <a:t> </a:t>
            </a:r>
            <a:r>
              <a:rPr lang="en-US" sz="1200" dirty="0" smtClean="0"/>
              <a:t>- </a:t>
            </a:r>
            <a:r>
              <a:rPr lang="en-US" sz="1200" dirty="0"/>
              <a:t>EDCS-445347   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13"/>
              </a:rPr>
              <a:t>Runtime Instrumentation for SRT (Selective Regression Testing)</a:t>
            </a:r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/>
              <a:t> EDCS-</a:t>
            </a:r>
            <a:r>
              <a:rPr lang="en-US" sz="1200" dirty="0" smtClean="0"/>
              <a:t>909378</a:t>
            </a:r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14"/>
              </a:rPr>
              <a:t>IOS Dependency Parser for Selective Regression - Func/Sys Spec</a:t>
            </a:r>
            <a:r>
              <a:rPr lang="en-US" sz="1200" dirty="0"/>
              <a:t> </a:t>
            </a:r>
            <a:r>
              <a:rPr lang="en-US" sz="1200" dirty="0" smtClean="0"/>
              <a:t>- </a:t>
            </a:r>
            <a:r>
              <a:rPr lang="en-US" sz="1200" dirty="0"/>
              <a:t>EDCS-683136 </a:t>
            </a: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b="1" dirty="0">
                <a:hlinkClick r:id="rId15"/>
              </a:rPr>
              <a:t>SRT(Selective Regression Testing) - Phase II</a:t>
            </a:r>
            <a:r>
              <a:rPr lang="en-US" sz="1200" dirty="0"/>
              <a:t> </a:t>
            </a:r>
            <a:r>
              <a:rPr lang="en-US" sz="1200" dirty="0" smtClean="0"/>
              <a:t>- </a:t>
            </a:r>
            <a:r>
              <a:rPr lang="en-US" sz="1200" dirty="0"/>
              <a:t>EDCS-383466     </a:t>
            </a:r>
            <a:endParaRPr lang="en-US" sz="1200" dirty="0" smtClean="0"/>
          </a:p>
          <a:p>
            <a:pPr>
              <a:lnSpc>
                <a:spcPct val="50000"/>
              </a:lnSpc>
            </a:pPr>
            <a:endParaRPr lang="en-US" sz="1200" dirty="0"/>
          </a:p>
          <a:p>
            <a:pPr>
              <a:lnSpc>
                <a:spcPct val="50000"/>
              </a:lnSpc>
            </a:pPr>
            <a:r>
              <a:rPr lang="en-US" sz="1200" dirty="0"/>
              <a:t>    </a:t>
            </a:r>
          </a:p>
          <a:p>
            <a:pPr>
              <a:lnSpc>
                <a:spcPct val="50000"/>
              </a:lnSpc>
            </a:pPr>
            <a:endParaRPr lang="en-US" sz="1200" dirty="0" smtClean="0"/>
          </a:p>
          <a:p>
            <a:pPr>
              <a:lnSpc>
                <a:spcPct val="50000"/>
              </a:lnSpc>
            </a:pPr>
            <a:r>
              <a:rPr lang="en-US" sz="1200" dirty="0" smtClean="0"/>
              <a:t> </a:t>
            </a:r>
            <a:r>
              <a:rPr lang="en-US" sz="1200" dirty="0"/>
              <a:t>    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   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   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pPr lvl="0"/>
            <a:endParaRPr lang="en-US" sz="12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69210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0" y="0"/>
            <a:ext cx="9144000" cy="4383088"/>
            <a:chOff x="0" y="0"/>
            <a:chExt cx="5760" cy="2761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1727" y="1485"/>
              <a:ext cx="2400" cy="1276"/>
              <a:chOff x="3272" y="1316"/>
              <a:chExt cx="1889" cy="1002"/>
            </a:xfrm>
          </p:grpSpPr>
          <p:sp>
            <p:nvSpPr>
              <p:cNvPr id="8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3272" y="1316"/>
                <a:ext cx="1889" cy="1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803" y="1980"/>
                <a:ext cx="86" cy="325"/>
              </a:xfrm>
              <a:prstGeom prst="rect">
                <a:avLst/>
              </a:prstGeom>
              <a:solidFill>
                <a:srgbClr val="B21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4304" y="1971"/>
                <a:ext cx="249" cy="343"/>
              </a:xfrm>
              <a:custGeom>
                <a:avLst/>
                <a:gdLst>
                  <a:gd name="T0" fmla="*/ 249 w 58"/>
                  <a:gd name="T1" fmla="*/ 103 h 80"/>
                  <a:gd name="T2" fmla="*/ 180 w 58"/>
                  <a:gd name="T3" fmla="*/ 86 h 80"/>
                  <a:gd name="T4" fmla="*/ 90 w 58"/>
                  <a:gd name="T5" fmla="*/ 172 h 80"/>
                  <a:gd name="T6" fmla="*/ 180 w 58"/>
                  <a:gd name="T7" fmla="*/ 257 h 80"/>
                  <a:gd name="T8" fmla="*/ 249 w 58"/>
                  <a:gd name="T9" fmla="*/ 240 h 80"/>
                  <a:gd name="T10" fmla="*/ 249 w 58"/>
                  <a:gd name="T11" fmla="*/ 330 h 80"/>
                  <a:gd name="T12" fmla="*/ 176 w 58"/>
                  <a:gd name="T13" fmla="*/ 343 h 80"/>
                  <a:gd name="T14" fmla="*/ 0 w 58"/>
                  <a:gd name="T15" fmla="*/ 172 h 80"/>
                  <a:gd name="T16" fmla="*/ 176 w 58"/>
                  <a:gd name="T17" fmla="*/ 0 h 80"/>
                  <a:gd name="T18" fmla="*/ 249 w 58"/>
                  <a:gd name="T19" fmla="*/ 13 h 80"/>
                  <a:gd name="T20" fmla="*/ 249 w 58"/>
                  <a:gd name="T21" fmla="*/ 103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3443" y="1971"/>
                <a:ext cx="249" cy="343"/>
              </a:xfrm>
              <a:custGeom>
                <a:avLst/>
                <a:gdLst>
                  <a:gd name="T0" fmla="*/ 249 w 58"/>
                  <a:gd name="T1" fmla="*/ 103 h 80"/>
                  <a:gd name="T2" fmla="*/ 180 w 58"/>
                  <a:gd name="T3" fmla="*/ 86 h 80"/>
                  <a:gd name="T4" fmla="*/ 90 w 58"/>
                  <a:gd name="T5" fmla="*/ 172 h 80"/>
                  <a:gd name="T6" fmla="*/ 180 w 58"/>
                  <a:gd name="T7" fmla="*/ 257 h 80"/>
                  <a:gd name="T8" fmla="*/ 249 w 58"/>
                  <a:gd name="T9" fmla="*/ 240 h 80"/>
                  <a:gd name="T10" fmla="*/ 249 w 58"/>
                  <a:gd name="T11" fmla="*/ 330 h 80"/>
                  <a:gd name="T12" fmla="*/ 172 w 58"/>
                  <a:gd name="T13" fmla="*/ 343 h 80"/>
                  <a:gd name="T14" fmla="*/ 0 w 58"/>
                  <a:gd name="T15" fmla="*/ 172 h 80"/>
                  <a:gd name="T16" fmla="*/ 172 w 58"/>
                  <a:gd name="T17" fmla="*/ 0 h 80"/>
                  <a:gd name="T18" fmla="*/ 249 w 58"/>
                  <a:gd name="T19" fmla="*/ 13 h 80"/>
                  <a:gd name="T20" fmla="*/ 249 w 58"/>
                  <a:gd name="T21" fmla="*/ 103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4643" y="1971"/>
                <a:ext cx="342" cy="343"/>
              </a:xfrm>
              <a:custGeom>
                <a:avLst/>
                <a:gdLst>
                  <a:gd name="T0" fmla="*/ 342 w 80"/>
                  <a:gd name="T1" fmla="*/ 172 h 80"/>
                  <a:gd name="T2" fmla="*/ 171 w 80"/>
                  <a:gd name="T3" fmla="*/ 343 h 80"/>
                  <a:gd name="T4" fmla="*/ 0 w 80"/>
                  <a:gd name="T5" fmla="*/ 172 h 80"/>
                  <a:gd name="T6" fmla="*/ 171 w 80"/>
                  <a:gd name="T7" fmla="*/ 0 h 80"/>
                  <a:gd name="T8" fmla="*/ 342 w 80"/>
                  <a:gd name="T9" fmla="*/ 172 h 80"/>
                  <a:gd name="T10" fmla="*/ 171 w 80"/>
                  <a:gd name="T11" fmla="*/ 86 h 80"/>
                  <a:gd name="T12" fmla="*/ 86 w 80"/>
                  <a:gd name="T13" fmla="*/ 172 h 80"/>
                  <a:gd name="T14" fmla="*/ 171 w 80"/>
                  <a:gd name="T15" fmla="*/ 257 h 80"/>
                  <a:gd name="T16" fmla="*/ 256 w 80"/>
                  <a:gd name="T17" fmla="*/ 172 h 80"/>
                  <a:gd name="T18" fmla="*/ 171 w 80"/>
                  <a:gd name="T19" fmla="*/ 86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80"/>
                  <a:gd name="T32" fmla="*/ 80 w 80"/>
                  <a:gd name="T33" fmla="*/ 80 h 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000" y="1971"/>
                <a:ext cx="223" cy="343"/>
              </a:xfrm>
              <a:custGeom>
                <a:avLst/>
                <a:gdLst>
                  <a:gd name="T0" fmla="*/ 202 w 52"/>
                  <a:gd name="T1" fmla="*/ 81 h 80"/>
                  <a:gd name="T2" fmla="*/ 137 w 52"/>
                  <a:gd name="T3" fmla="*/ 73 h 80"/>
                  <a:gd name="T4" fmla="*/ 86 w 52"/>
                  <a:gd name="T5" fmla="*/ 99 h 80"/>
                  <a:gd name="T6" fmla="*/ 124 w 52"/>
                  <a:gd name="T7" fmla="*/ 129 h 80"/>
                  <a:gd name="T8" fmla="*/ 146 w 52"/>
                  <a:gd name="T9" fmla="*/ 137 h 80"/>
                  <a:gd name="T10" fmla="*/ 223 w 52"/>
                  <a:gd name="T11" fmla="*/ 232 h 80"/>
                  <a:gd name="T12" fmla="*/ 90 w 52"/>
                  <a:gd name="T13" fmla="*/ 343 h 80"/>
                  <a:gd name="T14" fmla="*/ 0 w 52"/>
                  <a:gd name="T15" fmla="*/ 330 h 80"/>
                  <a:gd name="T16" fmla="*/ 0 w 52"/>
                  <a:gd name="T17" fmla="*/ 257 h 80"/>
                  <a:gd name="T18" fmla="*/ 77 w 52"/>
                  <a:gd name="T19" fmla="*/ 270 h 80"/>
                  <a:gd name="T20" fmla="*/ 137 w 52"/>
                  <a:gd name="T21" fmla="*/ 240 h 80"/>
                  <a:gd name="T22" fmla="*/ 99 w 52"/>
                  <a:gd name="T23" fmla="*/ 206 h 80"/>
                  <a:gd name="T24" fmla="*/ 81 w 52"/>
                  <a:gd name="T25" fmla="*/ 202 h 80"/>
                  <a:gd name="T26" fmla="*/ 0 w 52"/>
                  <a:gd name="T27" fmla="*/ 103 h 80"/>
                  <a:gd name="T28" fmla="*/ 120 w 52"/>
                  <a:gd name="T29" fmla="*/ 0 h 80"/>
                  <a:gd name="T30" fmla="*/ 202 w 52"/>
                  <a:gd name="T31" fmla="*/ 13 h 80"/>
                  <a:gd name="T32" fmla="*/ 202 w 52"/>
                  <a:gd name="T33" fmla="*/ 81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80"/>
                  <a:gd name="T53" fmla="*/ 52 w 52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272" y="1586"/>
                <a:ext cx="81" cy="167"/>
              </a:xfrm>
              <a:custGeom>
                <a:avLst/>
                <a:gdLst>
                  <a:gd name="T0" fmla="*/ 81 w 19"/>
                  <a:gd name="T1" fmla="*/ 43 h 39"/>
                  <a:gd name="T2" fmla="*/ 43 w 19"/>
                  <a:gd name="T3" fmla="*/ 0 h 39"/>
                  <a:gd name="T4" fmla="*/ 0 w 19"/>
                  <a:gd name="T5" fmla="*/ 43 h 39"/>
                  <a:gd name="T6" fmla="*/ 0 w 19"/>
                  <a:gd name="T7" fmla="*/ 128 h 39"/>
                  <a:gd name="T8" fmla="*/ 43 w 19"/>
                  <a:gd name="T9" fmla="*/ 167 h 39"/>
                  <a:gd name="T10" fmla="*/ 81 w 19"/>
                  <a:gd name="T11" fmla="*/ 128 h 39"/>
                  <a:gd name="T12" fmla="*/ 81 w 19"/>
                  <a:gd name="T13" fmla="*/ 4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499" y="1474"/>
                <a:ext cx="81" cy="279"/>
              </a:xfrm>
              <a:custGeom>
                <a:avLst/>
                <a:gdLst>
                  <a:gd name="T0" fmla="*/ 81 w 19"/>
                  <a:gd name="T1" fmla="*/ 39 h 65"/>
                  <a:gd name="T2" fmla="*/ 38 w 19"/>
                  <a:gd name="T3" fmla="*/ 0 h 65"/>
                  <a:gd name="T4" fmla="*/ 0 w 19"/>
                  <a:gd name="T5" fmla="*/ 39 h 65"/>
                  <a:gd name="T6" fmla="*/ 0 w 19"/>
                  <a:gd name="T7" fmla="*/ 240 h 65"/>
                  <a:gd name="T8" fmla="*/ 38 w 19"/>
                  <a:gd name="T9" fmla="*/ 279 h 65"/>
                  <a:gd name="T10" fmla="*/ 81 w 19"/>
                  <a:gd name="T11" fmla="*/ 240 h 65"/>
                  <a:gd name="T12" fmla="*/ 81 w 19"/>
                  <a:gd name="T13" fmla="*/ 39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3722" y="1320"/>
                <a:ext cx="81" cy="514"/>
              </a:xfrm>
              <a:custGeom>
                <a:avLst/>
                <a:gdLst>
                  <a:gd name="T0" fmla="*/ 81 w 19"/>
                  <a:gd name="T1" fmla="*/ 39 h 120"/>
                  <a:gd name="T2" fmla="*/ 43 w 19"/>
                  <a:gd name="T3" fmla="*/ 0 h 120"/>
                  <a:gd name="T4" fmla="*/ 0 w 19"/>
                  <a:gd name="T5" fmla="*/ 39 h 120"/>
                  <a:gd name="T6" fmla="*/ 0 w 19"/>
                  <a:gd name="T7" fmla="*/ 475 h 120"/>
                  <a:gd name="T8" fmla="*/ 43 w 19"/>
                  <a:gd name="T9" fmla="*/ 514 h 120"/>
                  <a:gd name="T10" fmla="*/ 81 w 19"/>
                  <a:gd name="T11" fmla="*/ 475 h 120"/>
                  <a:gd name="T12" fmla="*/ 81 w 19"/>
                  <a:gd name="T13" fmla="*/ 39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3949" y="1474"/>
                <a:ext cx="81" cy="279"/>
              </a:xfrm>
              <a:custGeom>
                <a:avLst/>
                <a:gdLst>
                  <a:gd name="T0" fmla="*/ 81 w 19"/>
                  <a:gd name="T1" fmla="*/ 39 h 65"/>
                  <a:gd name="T2" fmla="*/ 38 w 19"/>
                  <a:gd name="T3" fmla="*/ 0 h 65"/>
                  <a:gd name="T4" fmla="*/ 0 w 19"/>
                  <a:gd name="T5" fmla="*/ 39 h 65"/>
                  <a:gd name="T6" fmla="*/ 0 w 19"/>
                  <a:gd name="T7" fmla="*/ 240 h 65"/>
                  <a:gd name="T8" fmla="*/ 38 w 19"/>
                  <a:gd name="T9" fmla="*/ 279 h 65"/>
                  <a:gd name="T10" fmla="*/ 81 w 19"/>
                  <a:gd name="T11" fmla="*/ 240 h 65"/>
                  <a:gd name="T12" fmla="*/ 81 w 19"/>
                  <a:gd name="T13" fmla="*/ 39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4171" y="1586"/>
                <a:ext cx="86" cy="167"/>
              </a:xfrm>
              <a:custGeom>
                <a:avLst/>
                <a:gdLst>
                  <a:gd name="T0" fmla="*/ 86 w 20"/>
                  <a:gd name="T1" fmla="*/ 43 h 39"/>
                  <a:gd name="T2" fmla="*/ 43 w 20"/>
                  <a:gd name="T3" fmla="*/ 0 h 39"/>
                  <a:gd name="T4" fmla="*/ 0 w 20"/>
                  <a:gd name="T5" fmla="*/ 43 h 39"/>
                  <a:gd name="T6" fmla="*/ 0 w 20"/>
                  <a:gd name="T7" fmla="*/ 128 h 39"/>
                  <a:gd name="T8" fmla="*/ 43 w 20"/>
                  <a:gd name="T9" fmla="*/ 167 h 39"/>
                  <a:gd name="T10" fmla="*/ 86 w 20"/>
                  <a:gd name="T11" fmla="*/ 128 h 39"/>
                  <a:gd name="T12" fmla="*/ 86 w 20"/>
                  <a:gd name="T13" fmla="*/ 4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39"/>
                  <a:gd name="T23" fmla="*/ 20 w 20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4398" y="1474"/>
                <a:ext cx="82" cy="279"/>
              </a:xfrm>
              <a:custGeom>
                <a:avLst/>
                <a:gdLst>
                  <a:gd name="T0" fmla="*/ 82 w 19"/>
                  <a:gd name="T1" fmla="*/ 39 h 65"/>
                  <a:gd name="T2" fmla="*/ 43 w 19"/>
                  <a:gd name="T3" fmla="*/ 0 h 65"/>
                  <a:gd name="T4" fmla="*/ 0 w 19"/>
                  <a:gd name="T5" fmla="*/ 39 h 65"/>
                  <a:gd name="T6" fmla="*/ 0 w 19"/>
                  <a:gd name="T7" fmla="*/ 240 h 65"/>
                  <a:gd name="T8" fmla="*/ 43 w 19"/>
                  <a:gd name="T9" fmla="*/ 279 h 65"/>
                  <a:gd name="T10" fmla="*/ 82 w 19"/>
                  <a:gd name="T11" fmla="*/ 240 h 65"/>
                  <a:gd name="T12" fmla="*/ 82 w 19"/>
                  <a:gd name="T13" fmla="*/ 39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625" y="1320"/>
                <a:ext cx="82" cy="514"/>
              </a:xfrm>
              <a:custGeom>
                <a:avLst/>
                <a:gdLst>
                  <a:gd name="T0" fmla="*/ 82 w 19"/>
                  <a:gd name="T1" fmla="*/ 39 h 120"/>
                  <a:gd name="T2" fmla="*/ 39 w 19"/>
                  <a:gd name="T3" fmla="*/ 0 h 120"/>
                  <a:gd name="T4" fmla="*/ 0 w 19"/>
                  <a:gd name="T5" fmla="*/ 39 h 120"/>
                  <a:gd name="T6" fmla="*/ 0 w 19"/>
                  <a:gd name="T7" fmla="*/ 475 h 120"/>
                  <a:gd name="T8" fmla="*/ 39 w 19"/>
                  <a:gd name="T9" fmla="*/ 514 h 120"/>
                  <a:gd name="T10" fmla="*/ 82 w 19"/>
                  <a:gd name="T11" fmla="*/ 475 h 120"/>
                  <a:gd name="T12" fmla="*/ 82 w 19"/>
                  <a:gd name="T13" fmla="*/ 39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4848" y="1474"/>
                <a:ext cx="82" cy="279"/>
              </a:xfrm>
              <a:custGeom>
                <a:avLst/>
                <a:gdLst>
                  <a:gd name="T0" fmla="*/ 82 w 19"/>
                  <a:gd name="T1" fmla="*/ 39 h 65"/>
                  <a:gd name="T2" fmla="*/ 43 w 19"/>
                  <a:gd name="T3" fmla="*/ 0 h 65"/>
                  <a:gd name="T4" fmla="*/ 0 w 19"/>
                  <a:gd name="T5" fmla="*/ 39 h 65"/>
                  <a:gd name="T6" fmla="*/ 0 w 19"/>
                  <a:gd name="T7" fmla="*/ 240 h 65"/>
                  <a:gd name="T8" fmla="*/ 43 w 19"/>
                  <a:gd name="T9" fmla="*/ 279 h 65"/>
                  <a:gd name="T10" fmla="*/ 82 w 19"/>
                  <a:gd name="T11" fmla="*/ 240 h 65"/>
                  <a:gd name="T12" fmla="*/ 82 w 19"/>
                  <a:gd name="T13" fmla="*/ 39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18"/>
              <p:cNvSpPr>
                <a:spLocks/>
              </p:cNvSpPr>
              <p:nvPr/>
            </p:nvSpPr>
            <p:spPr bwMode="auto">
              <a:xfrm>
                <a:off x="5075" y="1586"/>
                <a:ext cx="82" cy="167"/>
              </a:xfrm>
              <a:custGeom>
                <a:avLst/>
                <a:gdLst>
                  <a:gd name="T0" fmla="*/ 82 w 19"/>
                  <a:gd name="T1" fmla="*/ 43 h 39"/>
                  <a:gd name="T2" fmla="*/ 39 w 19"/>
                  <a:gd name="T3" fmla="*/ 0 h 39"/>
                  <a:gd name="T4" fmla="*/ 0 w 19"/>
                  <a:gd name="T5" fmla="*/ 43 h 39"/>
                  <a:gd name="T6" fmla="*/ 0 w 19"/>
                  <a:gd name="T7" fmla="*/ 128 h 39"/>
                  <a:gd name="T8" fmla="*/ 39 w 19"/>
                  <a:gd name="T9" fmla="*/ 167 h 39"/>
                  <a:gd name="T10" fmla="*/ 82 w 19"/>
                  <a:gd name="T11" fmla="*/ 128 h 39"/>
                  <a:gd name="T12" fmla="*/ 82 w 19"/>
                  <a:gd name="T13" fmla="*/ 4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5760" cy="4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82124" tIns="41061" rIns="82124" bIns="41061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16473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&amp;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CCIT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Tool addresses the Gap and Improves the Code Coverage by: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Parsing the code coverage report and identifying the modules, files and functions with missed lines and branches of the code.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Creating the User Stories mapping of Modules and functions to Test cases in a Database in order to generate use cases and translates these to test cases.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Providing Modules/functions mapping to test cases for Continuous Integration system.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850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4177" y="245036"/>
            <a:ext cx="8588861" cy="735195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Coverage Improvement Tool  &amp; </a:t>
            </a:r>
          </a:p>
          <a:p>
            <a:endParaRPr lang="en-US" dirty="0" smtClean="0"/>
          </a:p>
          <a:p>
            <a:r>
              <a:rPr lang="en-US" dirty="0" smtClean="0"/>
              <a:t>Continuous Integration Dynamic Regression Overview Diagram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20" y="1386819"/>
            <a:ext cx="2696773" cy="168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Elbow Connector 11"/>
          <p:cNvCxnSpPr/>
          <p:nvPr/>
        </p:nvCxnSpPr>
        <p:spPr bwMode="auto">
          <a:xfrm rot="5400000">
            <a:off x="3655748" y="3199670"/>
            <a:ext cx="577982" cy="2814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Elbow Connector 15"/>
          <p:cNvCxnSpPr/>
          <p:nvPr/>
        </p:nvCxnSpPr>
        <p:spPr bwMode="auto">
          <a:xfrm rot="16200000" flipH="1">
            <a:off x="1497320" y="3173600"/>
            <a:ext cx="577981" cy="33354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AutoShape 11" descr="http://iwe.cisco.com/image/image_gallery?img_id=608901163&amp;t=1370336896816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3" descr="http://iwe.cisco.com/image/image_gallery?img_id=608901163&amp;t=1370336896816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07" y="3510083"/>
            <a:ext cx="1998921" cy="1950720"/>
          </a:xfrm>
          <a:prstGeom prst="rect">
            <a:avLst/>
          </a:prstGeom>
        </p:spPr>
      </p:pic>
      <p:sp>
        <p:nvSpPr>
          <p:cNvPr id="28" name="10-Point Star 27"/>
          <p:cNvSpPr/>
          <p:nvPr/>
        </p:nvSpPr>
        <p:spPr>
          <a:xfrm>
            <a:off x="6424185" y="4447806"/>
            <a:ext cx="2989876" cy="2025993"/>
          </a:xfrm>
          <a:prstGeom prst="star10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 New Test Cases / User Story Mapping functions: </a:t>
            </a:r>
            <a:r>
              <a:rPr lang="en-US" dirty="0" err="1" smtClean="0"/>
              <a:t>fn1</a:t>
            </a:r>
            <a:r>
              <a:rPr lang="en-US" dirty="0" smtClean="0"/>
              <a:t>() </a:t>
            </a:r>
            <a:r>
              <a:rPr lang="en-US" dirty="0" err="1" smtClean="0"/>
              <a:t>Tc</a:t>
            </a:r>
            <a:r>
              <a:rPr lang="en-US" dirty="0" smtClean="0"/>
              <a:t> bitrate </a:t>
            </a:r>
            <a:r>
              <a:rPr lang="en-US" dirty="0" err="1" smtClean="0"/>
              <a:t>Tc_content</a:t>
            </a:r>
            <a:r>
              <a:rPr lang="en-US" dirty="0" smtClean="0"/>
              <a:t> .. </a:t>
            </a:r>
            <a:r>
              <a:rPr lang="en-US" dirty="0" err="1" smtClean="0"/>
              <a:t>Tcn</a:t>
            </a:r>
            <a:endParaRPr lang="en-US" dirty="0" smtClean="0"/>
          </a:p>
        </p:txBody>
      </p:sp>
      <p:cxnSp>
        <p:nvCxnSpPr>
          <p:cNvPr id="32" name="Elbow Connector 31"/>
          <p:cNvCxnSpPr/>
          <p:nvPr/>
        </p:nvCxnSpPr>
        <p:spPr bwMode="auto">
          <a:xfrm>
            <a:off x="4011593" y="4626263"/>
            <a:ext cx="779244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0" name="TextBox 29"/>
          <p:cNvSpPr txBox="1"/>
          <p:nvPr/>
        </p:nvSpPr>
        <p:spPr>
          <a:xfrm>
            <a:off x="194177" y="1070373"/>
            <a:ext cx="318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Jacoco</a:t>
            </a:r>
            <a:r>
              <a:rPr lang="en-US" dirty="0" smtClean="0"/>
              <a:t> CC Report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72788" y="1092122"/>
            <a:ext cx="23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Description</a:t>
            </a:r>
            <a:endParaRPr lang="en-US" dirty="0"/>
          </a:p>
        </p:txBody>
      </p:sp>
      <p:sp>
        <p:nvSpPr>
          <p:cNvPr id="2048" name="TextBox 2047"/>
          <p:cNvSpPr txBox="1"/>
          <p:nvPr/>
        </p:nvSpPr>
        <p:spPr>
          <a:xfrm>
            <a:off x="1544885" y="5460803"/>
            <a:ext cx="2656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Coverage  Improvement Tool 	     	(</a:t>
            </a:r>
            <a:r>
              <a:rPr lang="en-US" dirty="0" err="1" smtClean="0"/>
              <a:t>CCIT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49" name="AutoShape 15" descr="http://iwe.cisco.com/image/image_gallery?img_id=723502937&amp;t=1379543306469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02" y="1257283"/>
            <a:ext cx="1241335" cy="16307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35607" y="1439705"/>
            <a:ext cx="1417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Continuous   Integration Dynamic Regression</a:t>
            </a:r>
          </a:p>
          <a:p>
            <a:r>
              <a:rPr lang="en-US" dirty="0" smtClean="0"/>
              <a:t> (</a:t>
            </a:r>
            <a:r>
              <a:rPr lang="en-US" dirty="0" err="1" smtClean="0"/>
              <a:t>CIDR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Elbow Connector 49"/>
          <p:cNvCxnSpPr/>
          <p:nvPr/>
        </p:nvCxnSpPr>
        <p:spPr bwMode="auto">
          <a:xfrm flipV="1">
            <a:off x="6644848" y="2573842"/>
            <a:ext cx="1745722" cy="163625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2063" name="Picture 20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4" y="3629361"/>
            <a:ext cx="1989301" cy="16304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50800" dir="5400000" algn="ctr" rotWithShape="0">
              <a:schemeClr val="accent3">
                <a:lumMod val="90000"/>
              </a:schemeClr>
            </a:outerShdw>
          </a:effectLst>
        </p:spPr>
      </p:pic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105790" y="1407631"/>
            <a:ext cx="2878189" cy="164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1327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48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0"/>
            <a:ext cx="8112125" cy="985040"/>
          </a:xfrm>
        </p:spPr>
        <p:txBody>
          <a:bodyPr/>
          <a:lstStyle/>
          <a:p>
            <a:r>
              <a:rPr lang="en-US" sz="4000" dirty="0" smtClean="0"/>
              <a:t>Rally User Story Description</a:t>
            </a:r>
            <a:endParaRPr 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2" y="1250577"/>
            <a:ext cx="8711899" cy="54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27104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MPDBUAutomationFrameworkEvaluation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66882</TotalTime>
  <Words>2727</Words>
  <Application>Microsoft Macintosh PowerPoint</Application>
  <PresentationFormat>On-screen Show (4:3)</PresentationFormat>
  <Paragraphs>632</Paragraphs>
  <Slides>62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Office Theme</vt:lpstr>
      <vt:lpstr>Cisco_Template_2010_Arial</vt:lpstr>
      <vt:lpstr>MPDBUAutomationFrameworkEvaluation</vt:lpstr>
      <vt:lpstr>PowerPoint Presentation</vt:lpstr>
      <vt:lpstr>Code Coverage Improvement and  Continuous Integration Dynamic Regression  Flow Diagram</vt:lpstr>
      <vt:lpstr>Agenda for Code Coverage Improvement</vt:lpstr>
      <vt:lpstr>Motivation</vt:lpstr>
      <vt:lpstr>Motivation Cont.</vt:lpstr>
      <vt:lpstr>Objectives</vt:lpstr>
      <vt:lpstr>Approach &amp; Methodology</vt:lpstr>
      <vt:lpstr>PowerPoint Presentation</vt:lpstr>
      <vt:lpstr>Rally User Story Description</vt:lpstr>
      <vt:lpstr>CCIT Algorithmic Search</vt:lpstr>
      <vt:lpstr>CCIT Algorithmic Search Cont.</vt:lpstr>
      <vt:lpstr>New Database Mapping</vt:lpstr>
      <vt:lpstr>CCIT/CIDR Flow Diagram Steps</vt:lpstr>
      <vt:lpstr>CCIT / CIDR Flow Diagram Steps</vt:lpstr>
      <vt:lpstr> Project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CCIT Demo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CCIT Demo Cont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Backup</vt:lpstr>
      <vt:lpstr>CCIT Flow Diagram Steps</vt:lpstr>
      <vt:lpstr>CCIT Flow Diagram per Function Steps</vt:lpstr>
      <vt:lpstr>PowerPoint Presentation</vt:lpstr>
      <vt:lpstr>Continuous Integration Dynamic Regression</vt:lpstr>
      <vt:lpstr>Agenda for Continuous Integration</vt:lpstr>
      <vt:lpstr>Motivation</vt:lpstr>
      <vt:lpstr>Definition of Continuous Integration</vt:lpstr>
      <vt:lpstr>Benefits of Continuous Integration</vt:lpstr>
      <vt:lpstr>Continuous Integration today</vt:lpstr>
      <vt:lpstr>Continuous Integration Flow diagram</vt:lpstr>
      <vt:lpstr>Continuous Integration   Dynamic Regression  </vt:lpstr>
      <vt:lpstr>Continuous Integration with  Dynamic Regression</vt:lpstr>
      <vt:lpstr>Continuous Integration with Dynamic Regression steps</vt:lpstr>
      <vt:lpstr>Mapping Source Code to Test Cases</vt:lpstr>
      <vt:lpstr>Changes, Select &amp; Schedule Module</vt:lpstr>
      <vt:lpstr>Demo of Continuous Integration with Dynamic Regressions </vt:lpstr>
      <vt:lpstr>Jenkins  GUI</vt:lpstr>
      <vt:lpstr>References</vt:lpstr>
      <vt:lpstr>PowerPoint Presentation</vt:lpstr>
    </vt:vector>
  </TitlesOfParts>
  <Company>Cisco Systems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</dc:title>
  <dc:creator>Hop Le</dc:creator>
  <cp:lastModifiedBy>Alejandro Avella</cp:lastModifiedBy>
  <cp:revision>1234</cp:revision>
  <cp:lastPrinted>2013-10-21T21:06:32Z</cp:lastPrinted>
  <dcterms:created xsi:type="dcterms:W3CDTF">2013-02-27T17:17:31Z</dcterms:created>
  <dcterms:modified xsi:type="dcterms:W3CDTF">2016-01-12T05:26:01Z</dcterms:modified>
</cp:coreProperties>
</file>